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9" r:id="rId1"/>
  </p:sldMasterIdLst>
  <p:notesMasterIdLst>
    <p:notesMasterId r:id="rId29"/>
  </p:notesMasterIdLst>
  <p:sldIdLst>
    <p:sldId id="256" r:id="rId2"/>
    <p:sldId id="280" r:id="rId3"/>
    <p:sldId id="257" r:id="rId4"/>
    <p:sldId id="269" r:id="rId5"/>
    <p:sldId id="271" r:id="rId6"/>
    <p:sldId id="258" r:id="rId7"/>
    <p:sldId id="259" r:id="rId8"/>
    <p:sldId id="270" r:id="rId9"/>
    <p:sldId id="260" r:id="rId10"/>
    <p:sldId id="272" r:id="rId11"/>
    <p:sldId id="261" r:id="rId12"/>
    <p:sldId id="267" r:id="rId13"/>
    <p:sldId id="274" r:id="rId14"/>
    <p:sldId id="263" r:id="rId15"/>
    <p:sldId id="275" r:id="rId16"/>
    <p:sldId id="281" r:id="rId17"/>
    <p:sldId id="276" r:id="rId18"/>
    <p:sldId id="266" r:id="rId19"/>
    <p:sldId id="282" r:id="rId20"/>
    <p:sldId id="283" r:id="rId21"/>
    <p:sldId id="284" r:id="rId22"/>
    <p:sldId id="285" r:id="rId23"/>
    <p:sldId id="286" r:id="rId24"/>
    <p:sldId id="287" r:id="rId25"/>
    <p:sldId id="288" r:id="rId26"/>
    <p:sldId id="289" r:id="rId27"/>
    <p:sldId id="29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15"/>
    <p:restoredTop sz="96296"/>
  </p:normalViewPr>
  <p:slideViewPr>
    <p:cSldViewPr snapToGrid="0" snapToObjects="1">
      <p:cViewPr varScale="1">
        <p:scale>
          <a:sx n="117" d="100"/>
          <a:sy n="117" d="100"/>
        </p:scale>
        <p:origin x="192" y="3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png>
</file>

<file path=ppt/media/image5.sv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2B6A0B-1F01-6F43-AAF7-A9203942B93D}" type="datetimeFigureOut">
              <a:rPr lang="en-US" smtClean="0"/>
              <a:t>2/24/21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F5BE2C-A364-5444-AD01-CD11C5F1248E}" type="slidenum">
              <a:rPr lang="en-US" smtClean="0"/>
              <a:t>‹#›</a:t>
            </a:fld>
            <a:endParaRPr lang="en-US"/>
          </a:p>
        </p:txBody>
      </p:sp>
    </p:spTree>
    <p:extLst>
      <p:ext uri="{BB962C8B-B14F-4D97-AF65-F5344CB8AC3E}">
        <p14:creationId xmlns:p14="http://schemas.microsoft.com/office/powerpoint/2010/main" val="708942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F5BE2C-A364-5444-AD01-CD11C5F1248E}" type="slidenum">
              <a:rPr lang="en-US" smtClean="0"/>
              <a:t>1</a:t>
            </a:fld>
            <a:endParaRPr lang="en-US"/>
          </a:p>
        </p:txBody>
      </p:sp>
    </p:spTree>
    <p:extLst>
      <p:ext uri="{BB962C8B-B14F-4D97-AF65-F5344CB8AC3E}">
        <p14:creationId xmlns:p14="http://schemas.microsoft.com/office/powerpoint/2010/main" val="2096918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top 3 indicators will be combined into the code and used </a:t>
            </a:r>
          </a:p>
        </p:txBody>
      </p:sp>
      <p:sp>
        <p:nvSpPr>
          <p:cNvPr id="4" name="Slide Number Placeholder 3"/>
          <p:cNvSpPr>
            <a:spLocks noGrp="1"/>
          </p:cNvSpPr>
          <p:nvPr>
            <p:ph type="sldNum" sz="quarter" idx="5"/>
          </p:nvPr>
        </p:nvSpPr>
        <p:spPr/>
        <p:txBody>
          <a:bodyPr/>
          <a:lstStyle/>
          <a:p>
            <a:fld id="{95F5BE2C-A364-5444-AD01-CD11C5F1248E}" type="slidenum">
              <a:rPr lang="en-US" smtClean="0"/>
              <a:t>18</a:t>
            </a:fld>
            <a:endParaRPr lang="en-US"/>
          </a:p>
        </p:txBody>
      </p:sp>
    </p:spTree>
    <p:extLst>
      <p:ext uri="{BB962C8B-B14F-4D97-AF65-F5344CB8AC3E}">
        <p14:creationId xmlns:p14="http://schemas.microsoft.com/office/powerpoint/2010/main" val="1744741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2/24/21</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795043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907325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046378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24518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737846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75951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09835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491838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355871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4037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80753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2/24/21</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178276936"/>
      </p:ext>
    </p:extLst>
  </p:cSld>
  <p:clrMap bg1="dk1" tx1="lt1" bg2="dk2" tx2="lt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8" r:id="rId6"/>
    <p:sldLayoutId id="2147483743" r:id="rId7"/>
    <p:sldLayoutId id="2147483744" r:id="rId8"/>
    <p:sldLayoutId id="2147483745" r:id="rId9"/>
    <p:sldLayoutId id="2147483747" r:id="rId10"/>
    <p:sldLayoutId id="2147483746"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1" name="Rectangle 120">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BA1C74-1CF3-2C43-8765-236ED6D9B4D3}"/>
              </a:ext>
            </a:extLst>
          </p:cNvPr>
          <p:cNvSpPr>
            <a:spLocks noGrp="1"/>
          </p:cNvSpPr>
          <p:nvPr>
            <p:ph type="ctrTitle"/>
          </p:nvPr>
        </p:nvSpPr>
        <p:spPr>
          <a:xfrm>
            <a:off x="1524000" y="1122363"/>
            <a:ext cx="9144000" cy="3063240"/>
          </a:xfrm>
        </p:spPr>
        <p:txBody>
          <a:bodyPr>
            <a:normAutofit/>
          </a:bodyPr>
          <a:lstStyle/>
          <a:p>
            <a:pPr algn="ctr">
              <a:lnSpc>
                <a:spcPct val="90000"/>
              </a:lnSpc>
            </a:pPr>
            <a:r>
              <a:rPr lang="en-US" sz="4300" dirty="0"/>
              <a:t>Rice University FinTech </a:t>
            </a:r>
            <a:br>
              <a:rPr lang="en-US" sz="4300" dirty="0"/>
            </a:br>
            <a:r>
              <a:rPr lang="en-US" sz="4300" dirty="0"/>
              <a:t>Project One:</a:t>
            </a:r>
            <a:br>
              <a:rPr lang="en-US" sz="4300" dirty="0"/>
            </a:br>
            <a:r>
              <a:rPr lang="en-US" sz="4300" dirty="0"/>
              <a:t> Botley Fool </a:t>
            </a:r>
            <a:br>
              <a:rPr lang="en-US" sz="4300" dirty="0"/>
            </a:br>
            <a:r>
              <a:rPr lang="en-US" sz="4300" dirty="0"/>
              <a:t>(Automated Technical Analysis &amp; Trading)</a:t>
            </a:r>
          </a:p>
        </p:txBody>
      </p:sp>
      <p:sp>
        <p:nvSpPr>
          <p:cNvPr id="3" name="Subtitle 2">
            <a:extLst>
              <a:ext uri="{FF2B5EF4-FFF2-40B4-BE49-F238E27FC236}">
                <a16:creationId xmlns:a16="http://schemas.microsoft.com/office/drawing/2014/main" id="{0B8F02C3-BC71-2343-859C-220AB16A845B}"/>
              </a:ext>
            </a:extLst>
          </p:cNvPr>
          <p:cNvSpPr>
            <a:spLocks noGrp="1"/>
          </p:cNvSpPr>
          <p:nvPr>
            <p:ph type="subTitle" idx="1"/>
          </p:nvPr>
        </p:nvSpPr>
        <p:spPr>
          <a:xfrm>
            <a:off x="1527048" y="4599432"/>
            <a:ext cx="9144000" cy="1536192"/>
          </a:xfrm>
        </p:spPr>
        <p:txBody>
          <a:bodyPr>
            <a:normAutofit/>
          </a:bodyPr>
          <a:lstStyle/>
          <a:p>
            <a:pPr algn="ctr"/>
            <a:r>
              <a:rPr lang="en-US" sz="3200" dirty="0"/>
              <a:t>Group 1: Blake Gregory and Maurice Duré</a:t>
            </a:r>
          </a:p>
        </p:txBody>
      </p:sp>
      <p:sp>
        <p:nvSpPr>
          <p:cNvPr id="123"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39420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F56A4-99BA-F944-8046-AC5C7590CA8E}"/>
              </a:ext>
            </a:extLst>
          </p:cNvPr>
          <p:cNvSpPr>
            <a:spLocks noGrp="1"/>
          </p:cNvSpPr>
          <p:nvPr>
            <p:ph type="title"/>
          </p:nvPr>
        </p:nvSpPr>
        <p:spPr/>
        <p:txBody>
          <a:bodyPr/>
          <a:lstStyle/>
          <a:p>
            <a:r>
              <a:rPr lang="en-US" dirty="0"/>
              <a:t>EMA</a:t>
            </a:r>
          </a:p>
        </p:txBody>
      </p:sp>
      <p:sp>
        <p:nvSpPr>
          <p:cNvPr id="3" name="Content Placeholder 2">
            <a:extLst>
              <a:ext uri="{FF2B5EF4-FFF2-40B4-BE49-F238E27FC236}">
                <a16:creationId xmlns:a16="http://schemas.microsoft.com/office/drawing/2014/main" id="{0769B866-9637-074F-9175-42A8CF48891D}"/>
              </a:ext>
            </a:extLst>
          </p:cNvPr>
          <p:cNvSpPr>
            <a:spLocks noGrp="1"/>
          </p:cNvSpPr>
          <p:nvPr>
            <p:ph idx="1"/>
          </p:nvPr>
        </p:nvSpPr>
        <p:spPr/>
        <p:txBody>
          <a:bodyPr>
            <a:normAutofit/>
          </a:bodyPr>
          <a:lstStyle/>
          <a:p>
            <a:pPr marL="0" indent="0">
              <a:buNone/>
            </a:pPr>
            <a:r>
              <a:rPr lang="en-US" sz="4000" b="1" dirty="0"/>
              <a:t>Weighted average that gives greater importance to more recent stock price making it more responsive to new trends.</a:t>
            </a:r>
          </a:p>
          <a:p>
            <a:pPr marL="0" indent="0">
              <a:buNone/>
            </a:pPr>
            <a:br>
              <a:rPr lang="en-US" sz="4000" dirty="0"/>
            </a:br>
            <a:endParaRPr lang="en-US" sz="4000" dirty="0"/>
          </a:p>
        </p:txBody>
      </p:sp>
    </p:spTree>
    <p:extLst>
      <p:ext uri="{BB962C8B-B14F-4D97-AF65-F5344CB8AC3E}">
        <p14:creationId xmlns:p14="http://schemas.microsoft.com/office/powerpoint/2010/main" val="227090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2" name="Rectangle 21">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568653-9724-C249-BE33-741655039602}"/>
              </a:ext>
            </a:extLst>
          </p:cNvPr>
          <p:cNvSpPr>
            <a:spLocks noGrp="1"/>
          </p:cNvSpPr>
          <p:nvPr>
            <p:ph type="title"/>
          </p:nvPr>
        </p:nvSpPr>
        <p:spPr>
          <a:xfrm>
            <a:off x="638882" y="639193"/>
            <a:ext cx="3571810" cy="3573516"/>
          </a:xfrm>
        </p:spPr>
        <p:txBody>
          <a:bodyPr vert="horz" lIns="91440" tIns="45720" rIns="91440" bIns="45720" rtlCol="0" anchor="b">
            <a:normAutofit/>
          </a:bodyPr>
          <a:lstStyle/>
          <a:p>
            <a:pPr>
              <a:lnSpc>
                <a:spcPct val="90000"/>
              </a:lnSpc>
            </a:pPr>
            <a:r>
              <a:rPr lang="en-US" sz="4500" dirty="0"/>
              <a:t>Moving Average Convergence Divergence</a:t>
            </a:r>
          </a:p>
        </p:txBody>
      </p:sp>
      <p:sp>
        <p:nvSpPr>
          <p:cNvPr id="24"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raphic 16" descr="Upward trend">
            <a:extLst>
              <a:ext uri="{FF2B5EF4-FFF2-40B4-BE49-F238E27FC236}">
                <a16:creationId xmlns:a16="http://schemas.microsoft.com/office/drawing/2014/main" id="{6782D115-CC36-4A54-B91B-0CDEFB8C81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86400" y="640080"/>
            <a:ext cx="5550408" cy="5550408"/>
          </a:xfrm>
          <a:prstGeom prst="rect">
            <a:avLst/>
          </a:prstGeom>
        </p:spPr>
      </p:pic>
    </p:spTree>
    <p:extLst>
      <p:ext uri="{BB962C8B-B14F-4D97-AF65-F5344CB8AC3E}">
        <p14:creationId xmlns:p14="http://schemas.microsoft.com/office/powerpoint/2010/main" val="1688750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EFDD5-19B9-E440-9BA3-80887A08F686}"/>
              </a:ext>
            </a:extLst>
          </p:cNvPr>
          <p:cNvSpPr>
            <a:spLocks noGrp="1"/>
          </p:cNvSpPr>
          <p:nvPr>
            <p:ph type="title"/>
          </p:nvPr>
        </p:nvSpPr>
        <p:spPr/>
        <p:txBody>
          <a:bodyPr/>
          <a:lstStyle/>
          <a:p>
            <a:r>
              <a:rPr lang="en-US" dirty="0"/>
              <a:t>MACD indicator </a:t>
            </a:r>
          </a:p>
        </p:txBody>
      </p:sp>
      <p:sp>
        <p:nvSpPr>
          <p:cNvPr id="3" name="Content Placeholder 2">
            <a:extLst>
              <a:ext uri="{FF2B5EF4-FFF2-40B4-BE49-F238E27FC236}">
                <a16:creationId xmlns:a16="http://schemas.microsoft.com/office/drawing/2014/main" id="{EAF855AC-2FC4-3948-A703-6D678E0459DE}"/>
              </a:ext>
            </a:extLst>
          </p:cNvPr>
          <p:cNvSpPr>
            <a:spLocks noGrp="1"/>
          </p:cNvSpPr>
          <p:nvPr>
            <p:ph idx="1"/>
          </p:nvPr>
        </p:nvSpPr>
        <p:spPr/>
        <p:txBody>
          <a:bodyPr>
            <a:normAutofit/>
          </a:bodyPr>
          <a:lstStyle/>
          <a:p>
            <a:pPr marL="0" indent="0">
              <a:buNone/>
            </a:pPr>
            <a:r>
              <a:rPr lang="en-US" sz="4000" b="1" dirty="0"/>
              <a:t>Calculated by subtracting the 26-period EXPONENTIAL MOVING AVERAGE (EMA) from the 12-period EMA; the result of that calculation is the MACD. When MACD is positive, the short-term average is located above the long-term average; this is an indication of upward MOMENTUM.</a:t>
            </a:r>
          </a:p>
          <a:p>
            <a:pPr marL="0" indent="0">
              <a:buNone/>
            </a:pPr>
            <a:endParaRPr lang="en-US" b="1" dirty="0"/>
          </a:p>
        </p:txBody>
      </p:sp>
    </p:spTree>
    <p:extLst>
      <p:ext uri="{BB962C8B-B14F-4D97-AF65-F5344CB8AC3E}">
        <p14:creationId xmlns:p14="http://schemas.microsoft.com/office/powerpoint/2010/main" val="1985538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40E88-C31D-7347-B9CD-473BF7D0ED3D}"/>
              </a:ext>
            </a:extLst>
          </p:cNvPr>
          <p:cNvSpPr>
            <a:spLocks noGrp="1"/>
          </p:cNvSpPr>
          <p:nvPr>
            <p:ph type="title"/>
          </p:nvPr>
        </p:nvSpPr>
        <p:spPr/>
        <p:txBody>
          <a:bodyPr/>
          <a:lstStyle/>
          <a:p>
            <a:r>
              <a:rPr lang="en-US" dirty="0"/>
              <a:t>MACD continued</a:t>
            </a:r>
          </a:p>
        </p:txBody>
      </p:sp>
      <p:sp>
        <p:nvSpPr>
          <p:cNvPr id="3" name="Content Placeholder 2">
            <a:extLst>
              <a:ext uri="{FF2B5EF4-FFF2-40B4-BE49-F238E27FC236}">
                <a16:creationId xmlns:a16="http://schemas.microsoft.com/office/drawing/2014/main" id="{479774B7-1ECC-6C47-BBB5-A6DBD84992B3}"/>
              </a:ext>
            </a:extLst>
          </p:cNvPr>
          <p:cNvSpPr>
            <a:spLocks noGrp="1"/>
          </p:cNvSpPr>
          <p:nvPr>
            <p:ph idx="1"/>
          </p:nvPr>
        </p:nvSpPr>
        <p:spPr/>
        <p:txBody>
          <a:bodyPr>
            <a:normAutofit fontScale="92500"/>
          </a:bodyPr>
          <a:lstStyle/>
          <a:p>
            <a:pPr marL="0" indent="0">
              <a:buNone/>
            </a:pPr>
            <a:r>
              <a:rPr lang="en-US" sz="4000" b="1" dirty="0"/>
              <a:t>When MACD is negative, the short-term average is located below the long-term average; this is an indication of downward MOMENTUM. * Many traders will also watch for a move above or below the zero line. A move above zero signals a buy, while a cross below zero signals to sell. * Based on the assumption that the tendency of the price of a traded asset is to revert to a trend line. To discover the trend line, look at the MOVING AVERAGE of asset prices over different time periods, i.e. 50/100/200 days.</a:t>
            </a:r>
          </a:p>
          <a:p>
            <a:pPr marL="0" indent="0">
              <a:buNone/>
            </a:pPr>
            <a:endParaRPr lang="en-US" sz="4000" b="1" dirty="0"/>
          </a:p>
        </p:txBody>
      </p:sp>
    </p:spTree>
    <p:extLst>
      <p:ext uri="{BB962C8B-B14F-4D97-AF65-F5344CB8AC3E}">
        <p14:creationId xmlns:p14="http://schemas.microsoft.com/office/powerpoint/2010/main" val="1245160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Display stock market numbers">
            <a:extLst>
              <a:ext uri="{FF2B5EF4-FFF2-40B4-BE49-F238E27FC236}">
                <a16:creationId xmlns:a16="http://schemas.microsoft.com/office/drawing/2014/main" id="{C6E62ADD-2EA5-4A3B-B03C-1A18857CBD0E}"/>
              </a:ext>
            </a:extLst>
          </p:cNvPr>
          <p:cNvPicPr>
            <a:picLocks noChangeAspect="1"/>
          </p:cNvPicPr>
          <p:nvPr/>
        </p:nvPicPr>
        <p:blipFill rotWithShape="1">
          <a:blip r:embed="rId2"/>
          <a:srcRect t="6415" b="9315"/>
          <a:stretch/>
        </p:blipFill>
        <p:spPr>
          <a:xfrm>
            <a:off x="20" y="10"/>
            <a:ext cx="12191980" cy="6857990"/>
          </a:xfrm>
          <a:prstGeom prst="rect">
            <a:avLst/>
          </a:prstGeom>
        </p:spPr>
      </p:pic>
      <p:sp>
        <p:nvSpPr>
          <p:cNvPr id="23" name="Rectangle 22">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AF47AA3-5BDC-A34F-8B30-215AA9AAE88E}"/>
              </a:ext>
            </a:extLst>
          </p:cNvPr>
          <p:cNvSpPr>
            <a:spLocks noGrp="1"/>
          </p:cNvSpPr>
          <p:nvPr>
            <p:ph type="title"/>
          </p:nvPr>
        </p:nvSpPr>
        <p:spPr>
          <a:xfrm>
            <a:off x="477981" y="1122362"/>
            <a:ext cx="4023360" cy="2802219"/>
          </a:xfrm>
        </p:spPr>
        <p:txBody>
          <a:bodyPr vert="horz" lIns="91440" tIns="45720" rIns="91440" bIns="45720" rtlCol="0" anchor="b">
            <a:normAutofit/>
          </a:bodyPr>
          <a:lstStyle/>
          <a:p>
            <a:r>
              <a:rPr lang="en-US">
                <a:solidFill>
                  <a:schemeClr val="bg1"/>
                </a:solidFill>
              </a:rPr>
              <a:t>Relative Strength Index</a:t>
            </a:r>
          </a:p>
        </p:txBody>
      </p:sp>
    </p:spTree>
    <p:extLst>
      <p:ext uri="{BB962C8B-B14F-4D97-AF65-F5344CB8AC3E}">
        <p14:creationId xmlns:p14="http://schemas.microsoft.com/office/powerpoint/2010/main" val="42042052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D3E38-D623-0D41-B087-D061C8E2FA7A}"/>
              </a:ext>
            </a:extLst>
          </p:cNvPr>
          <p:cNvSpPr>
            <a:spLocks noGrp="1"/>
          </p:cNvSpPr>
          <p:nvPr>
            <p:ph type="title"/>
          </p:nvPr>
        </p:nvSpPr>
        <p:spPr/>
        <p:txBody>
          <a:bodyPr/>
          <a:lstStyle/>
          <a:p>
            <a:r>
              <a:rPr lang="en-US" dirty="0"/>
              <a:t>RSI</a:t>
            </a:r>
          </a:p>
        </p:txBody>
      </p:sp>
      <p:sp>
        <p:nvSpPr>
          <p:cNvPr id="3" name="Content Placeholder 2">
            <a:extLst>
              <a:ext uri="{FF2B5EF4-FFF2-40B4-BE49-F238E27FC236}">
                <a16:creationId xmlns:a16="http://schemas.microsoft.com/office/drawing/2014/main" id="{BAEC4C75-F0F4-A04A-B34B-CCD27DAA3D19}"/>
              </a:ext>
            </a:extLst>
          </p:cNvPr>
          <p:cNvSpPr>
            <a:spLocks noGrp="1"/>
          </p:cNvSpPr>
          <p:nvPr>
            <p:ph idx="1"/>
          </p:nvPr>
        </p:nvSpPr>
        <p:spPr/>
        <p:txBody>
          <a:bodyPr>
            <a:noAutofit/>
          </a:bodyPr>
          <a:lstStyle/>
          <a:p>
            <a:pPr marL="0" indent="0">
              <a:buNone/>
            </a:pPr>
            <a:r>
              <a:rPr lang="en-US" sz="4000" b="1" dirty="0"/>
              <a:t>Compares the size of recent gains to recent losses to determine an asset's price MOMENTUM, either up or down.</a:t>
            </a:r>
          </a:p>
          <a:p>
            <a:pPr marL="0" indent="0">
              <a:buNone/>
            </a:pPr>
            <a:r>
              <a:rPr lang="en-US" sz="4000" b="1" dirty="0"/>
              <a:t>The RSI was designed to indicate whether a security is overbought or oversold in relation to recent price levels.</a:t>
            </a:r>
          </a:p>
          <a:p>
            <a:pPr marL="0" indent="0">
              <a:buNone/>
            </a:pPr>
            <a:r>
              <a:rPr lang="en-US" sz="4000" b="1" dirty="0"/>
              <a:t>The RSI is calculated using average price gains and losses over a given period of time.</a:t>
            </a:r>
          </a:p>
          <a:p>
            <a:pPr marL="0" indent="0">
              <a:buNone/>
            </a:pPr>
            <a:r>
              <a:rPr lang="en-US" sz="4000" b="1" dirty="0"/>
              <a:t>The default time period is 14 periods with values bounded from 0 to 100.</a:t>
            </a:r>
          </a:p>
          <a:p>
            <a:pPr marL="0" indent="0">
              <a:buNone/>
            </a:pPr>
            <a:endParaRPr lang="en-US" sz="4000" b="1" dirty="0"/>
          </a:p>
          <a:p>
            <a:pPr marL="0" indent="0">
              <a:buNone/>
            </a:pPr>
            <a:endParaRPr lang="en-US" sz="4000" b="1" dirty="0"/>
          </a:p>
        </p:txBody>
      </p:sp>
    </p:spTree>
    <p:extLst>
      <p:ext uri="{BB962C8B-B14F-4D97-AF65-F5344CB8AC3E}">
        <p14:creationId xmlns:p14="http://schemas.microsoft.com/office/powerpoint/2010/main" val="26561420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7" name="Rectangle 9">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3" descr="Blå papirstriber i en bølgeform">
            <a:extLst>
              <a:ext uri="{FF2B5EF4-FFF2-40B4-BE49-F238E27FC236}">
                <a16:creationId xmlns:a16="http://schemas.microsoft.com/office/drawing/2014/main" id="{0D6130F4-A0DC-41AF-8606-EDBFB24D4BF3}"/>
              </a:ext>
            </a:extLst>
          </p:cNvPr>
          <p:cNvPicPr>
            <a:picLocks noChangeAspect="1"/>
          </p:cNvPicPr>
          <p:nvPr/>
        </p:nvPicPr>
        <p:blipFill rotWithShape="1">
          <a:blip r:embed="rId2"/>
          <a:srcRect b="15414"/>
          <a:stretch/>
        </p:blipFill>
        <p:spPr>
          <a:xfrm>
            <a:off x="-2" y="10"/>
            <a:ext cx="12192002" cy="6857990"/>
          </a:xfrm>
          <a:prstGeom prst="rect">
            <a:avLst/>
          </a:prstGeom>
        </p:spPr>
      </p:pic>
      <p:sp>
        <p:nvSpPr>
          <p:cNvPr id="19" name="Rectangle 11">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alpha val="30000"/>
                </a:schemeClr>
              </a:gs>
              <a:gs pos="30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613B3C8-11A8-2E42-80EF-54998C46EED6}"/>
              </a:ext>
            </a:extLst>
          </p:cNvPr>
          <p:cNvSpPr>
            <a:spLocks noGrp="1"/>
          </p:cNvSpPr>
          <p:nvPr>
            <p:ph type="title"/>
          </p:nvPr>
        </p:nvSpPr>
        <p:spPr>
          <a:xfrm>
            <a:off x="7848600" y="1122363"/>
            <a:ext cx="4023360" cy="2807208"/>
          </a:xfrm>
        </p:spPr>
        <p:txBody>
          <a:bodyPr vert="horz" lIns="91440" tIns="45720" rIns="91440" bIns="45720" rtlCol="0" anchor="b">
            <a:normAutofit/>
          </a:bodyPr>
          <a:lstStyle/>
          <a:p>
            <a:r>
              <a:rPr lang="en-US">
                <a:solidFill>
                  <a:schemeClr val="bg1"/>
                </a:solidFill>
              </a:rPr>
              <a:t>Bollinger Bands</a:t>
            </a:r>
          </a:p>
        </p:txBody>
      </p:sp>
    </p:spTree>
    <p:extLst>
      <p:ext uri="{BB962C8B-B14F-4D97-AF65-F5344CB8AC3E}">
        <p14:creationId xmlns:p14="http://schemas.microsoft.com/office/powerpoint/2010/main" val="7399198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82109-19A9-6F4A-9430-0712A41187EC}"/>
              </a:ext>
            </a:extLst>
          </p:cNvPr>
          <p:cNvSpPr>
            <a:spLocks noGrp="1"/>
          </p:cNvSpPr>
          <p:nvPr>
            <p:ph type="title"/>
          </p:nvPr>
        </p:nvSpPr>
        <p:spPr/>
        <p:txBody>
          <a:bodyPr/>
          <a:lstStyle/>
          <a:p>
            <a:r>
              <a:rPr lang="en-US" dirty="0"/>
              <a:t>Bollinger Bands</a:t>
            </a:r>
          </a:p>
        </p:txBody>
      </p:sp>
      <p:sp>
        <p:nvSpPr>
          <p:cNvPr id="3" name="Content Placeholder 2">
            <a:extLst>
              <a:ext uri="{FF2B5EF4-FFF2-40B4-BE49-F238E27FC236}">
                <a16:creationId xmlns:a16="http://schemas.microsoft.com/office/drawing/2014/main" id="{185D8D38-02E6-0840-BBC4-48F35FE4FE80}"/>
              </a:ext>
            </a:extLst>
          </p:cNvPr>
          <p:cNvSpPr>
            <a:spLocks noGrp="1"/>
          </p:cNvSpPr>
          <p:nvPr>
            <p:ph idx="1"/>
          </p:nvPr>
        </p:nvSpPr>
        <p:spPr/>
        <p:txBody>
          <a:bodyPr>
            <a:normAutofit/>
          </a:bodyPr>
          <a:lstStyle/>
          <a:p>
            <a:pPr marL="0" indent="0">
              <a:buNone/>
            </a:pPr>
            <a:r>
              <a:rPr lang="en-US" sz="4000" b="1" dirty="0"/>
              <a:t>A technical indicator that has bands generally placed two STANDARD DEVIATIONS away from a SIMPLE MOVING AVERAGE.A move toward the upper band suggests the asset is being overbought and a move closer to the lower band suggests the asset is being oversold.</a:t>
            </a:r>
          </a:p>
          <a:p>
            <a:pPr marL="0" indent="0">
              <a:buNone/>
            </a:pPr>
            <a:r>
              <a:rPr lang="en-US" sz="4000" b="1" dirty="0"/>
              <a:t>Since STANDARD DEVIATION is used as a statistical measure of VOLATILITY, this indicator adjusts itself to market conditions.</a:t>
            </a:r>
          </a:p>
          <a:p>
            <a:pPr marL="0" indent="0">
              <a:buNone/>
            </a:pPr>
            <a:endParaRPr lang="en-US" sz="4000" b="1" dirty="0"/>
          </a:p>
        </p:txBody>
      </p:sp>
    </p:spTree>
    <p:extLst>
      <p:ext uri="{BB962C8B-B14F-4D97-AF65-F5344CB8AC3E}">
        <p14:creationId xmlns:p14="http://schemas.microsoft.com/office/powerpoint/2010/main" val="29378406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30" name="Rectangle 23">
            <a:extLst>
              <a:ext uri="{FF2B5EF4-FFF2-40B4-BE49-F238E27FC236}">
                <a16:creationId xmlns:a16="http://schemas.microsoft.com/office/drawing/2014/main" id="{D2306AB6-9D65-4F8E-9FD7-C3F3A3DE39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17" descr="Graph on document with pen">
            <a:extLst>
              <a:ext uri="{FF2B5EF4-FFF2-40B4-BE49-F238E27FC236}">
                <a16:creationId xmlns:a16="http://schemas.microsoft.com/office/drawing/2014/main" id="{0CC20413-544C-4944-AD5B-36CBD161CF81}"/>
              </a:ext>
            </a:extLst>
          </p:cNvPr>
          <p:cNvPicPr>
            <a:picLocks noChangeAspect="1"/>
          </p:cNvPicPr>
          <p:nvPr/>
        </p:nvPicPr>
        <p:blipFill rotWithShape="1">
          <a:blip r:embed="rId3"/>
          <a:srcRect t="1510" b="14220"/>
          <a:stretch/>
        </p:blipFill>
        <p:spPr>
          <a:xfrm>
            <a:off x="20" y="10"/>
            <a:ext cx="12191980" cy="6857990"/>
          </a:xfrm>
          <a:prstGeom prst="rect">
            <a:avLst/>
          </a:prstGeom>
        </p:spPr>
      </p:pic>
      <p:sp>
        <p:nvSpPr>
          <p:cNvPr id="32" name="Freeform: Shape 25">
            <a:extLst>
              <a:ext uri="{FF2B5EF4-FFF2-40B4-BE49-F238E27FC236}">
                <a16:creationId xmlns:a16="http://schemas.microsoft.com/office/drawing/2014/main" id="{284C940E-7A1D-418E-A9E8-C9852CA8E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1255" y="2996261"/>
            <a:ext cx="6310745" cy="3861739"/>
          </a:xfrm>
          <a:custGeom>
            <a:avLst/>
            <a:gdLst>
              <a:gd name="connsiteX0" fmla="*/ 5172027 w 6310745"/>
              <a:gd name="connsiteY0" fmla="*/ 351902 h 3861739"/>
              <a:gd name="connsiteX1" fmla="*/ 5173047 w 6310745"/>
              <a:gd name="connsiteY1" fmla="*/ 352987 h 3861739"/>
              <a:gd name="connsiteX2" fmla="*/ 5177471 w 6310745"/>
              <a:gd name="connsiteY2" fmla="*/ 352581 h 3861739"/>
              <a:gd name="connsiteX3" fmla="*/ 2969865 w 6310745"/>
              <a:gd name="connsiteY3" fmla="*/ 91462 h 3861739"/>
              <a:gd name="connsiteX4" fmla="*/ 2918830 w 6310745"/>
              <a:gd name="connsiteY4" fmla="*/ 95401 h 3861739"/>
              <a:gd name="connsiteX5" fmla="*/ 1957331 w 6310745"/>
              <a:gd name="connsiteY5" fmla="*/ 323658 h 3861739"/>
              <a:gd name="connsiteX6" fmla="*/ 413011 w 6310745"/>
              <a:gd name="connsiteY6" fmla="*/ 1429370 h 3861739"/>
              <a:gd name="connsiteX7" fmla="*/ 88087 w 6310745"/>
              <a:gd name="connsiteY7" fmla="*/ 2204577 h 3861739"/>
              <a:gd name="connsiteX8" fmla="*/ 109862 w 6310745"/>
              <a:gd name="connsiteY8" fmla="*/ 2159496 h 3861739"/>
              <a:gd name="connsiteX9" fmla="*/ 566286 w 6310745"/>
              <a:gd name="connsiteY9" fmla="*/ 1369352 h 3861739"/>
              <a:gd name="connsiteX10" fmla="*/ 1648059 w 6310745"/>
              <a:gd name="connsiteY10" fmla="*/ 484837 h 3861739"/>
              <a:gd name="connsiteX11" fmla="*/ 2969865 w 6310745"/>
              <a:gd name="connsiteY11" fmla="*/ 91462 h 3861739"/>
              <a:gd name="connsiteX12" fmla="*/ 3495357 w 6310745"/>
              <a:gd name="connsiteY12" fmla="*/ 893 h 3861739"/>
              <a:gd name="connsiteX13" fmla="*/ 3941913 w 6310745"/>
              <a:gd name="connsiteY13" fmla="*/ 37963 h 3861739"/>
              <a:gd name="connsiteX14" fmla="*/ 5299614 w 6310745"/>
              <a:gd name="connsiteY14" fmla="*/ 324201 h 3861739"/>
              <a:gd name="connsiteX15" fmla="*/ 6213700 w 6310745"/>
              <a:gd name="connsiteY15" fmla="*/ 666307 h 3861739"/>
              <a:gd name="connsiteX16" fmla="*/ 6310745 w 6310745"/>
              <a:gd name="connsiteY16" fmla="*/ 718092 h 3861739"/>
              <a:gd name="connsiteX17" fmla="*/ 6310745 w 6310745"/>
              <a:gd name="connsiteY17" fmla="*/ 786964 h 3861739"/>
              <a:gd name="connsiteX18" fmla="*/ 6223734 w 6310745"/>
              <a:gd name="connsiteY18" fmla="*/ 739515 h 3861739"/>
              <a:gd name="connsiteX19" fmla="*/ 5436559 w 6310745"/>
              <a:gd name="connsiteY19" fmla="*/ 427942 h 3861739"/>
              <a:gd name="connsiteX20" fmla="*/ 5314925 w 6310745"/>
              <a:gd name="connsiteY20" fmla="*/ 390465 h 3861739"/>
              <a:gd name="connsiteX21" fmla="*/ 5198564 w 6310745"/>
              <a:gd name="connsiteY21" fmla="*/ 357468 h 3861739"/>
              <a:gd name="connsiteX22" fmla="*/ 5826636 w 6310745"/>
              <a:gd name="connsiteY22" fmla="*/ 619266 h 3861739"/>
              <a:gd name="connsiteX23" fmla="*/ 6125359 w 6310745"/>
              <a:gd name="connsiteY23" fmla="*/ 778370 h 3861739"/>
              <a:gd name="connsiteX24" fmla="*/ 6310745 w 6310745"/>
              <a:gd name="connsiteY24" fmla="*/ 896973 h 3861739"/>
              <a:gd name="connsiteX25" fmla="*/ 6310745 w 6310745"/>
              <a:gd name="connsiteY25" fmla="*/ 3861739 h 3861739"/>
              <a:gd name="connsiteX26" fmla="*/ 974639 w 6310745"/>
              <a:gd name="connsiteY26" fmla="*/ 3861739 h 3861739"/>
              <a:gd name="connsiteX27" fmla="*/ 719986 w 6310745"/>
              <a:gd name="connsiteY27" fmla="*/ 3659957 h 3861739"/>
              <a:gd name="connsiteX28" fmla="*/ 299202 w 6310745"/>
              <a:gd name="connsiteY28" fmla="*/ 3177626 h 3861739"/>
              <a:gd name="connsiteX29" fmla="*/ 52873 w 6310745"/>
              <a:gd name="connsiteY29" fmla="*/ 2564820 h 3861739"/>
              <a:gd name="connsiteX30" fmla="*/ 21743 w 6310745"/>
              <a:gd name="connsiteY30" fmla="*/ 2457276 h 3861739"/>
              <a:gd name="connsiteX31" fmla="*/ 15788 w 6310745"/>
              <a:gd name="connsiteY31" fmla="*/ 2193035 h 3861739"/>
              <a:gd name="connsiteX32" fmla="*/ 1087523 w 6310745"/>
              <a:gd name="connsiteY32" fmla="*/ 695306 h 3861739"/>
              <a:gd name="connsiteX33" fmla="*/ 2765215 w 6310745"/>
              <a:gd name="connsiteY33" fmla="*/ 56158 h 3861739"/>
              <a:gd name="connsiteX34" fmla="*/ 3120078 w 6310745"/>
              <a:gd name="connsiteY34" fmla="*/ 15422 h 3861739"/>
              <a:gd name="connsiteX35" fmla="*/ 3495357 w 6310745"/>
              <a:gd name="connsiteY35" fmla="*/ 893 h 386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10745" h="3861739">
                <a:moveTo>
                  <a:pt x="5172027" y="351902"/>
                </a:moveTo>
                <a:cubicBezTo>
                  <a:pt x="5172027" y="351902"/>
                  <a:pt x="5172027" y="352852"/>
                  <a:pt x="5173047" y="352987"/>
                </a:cubicBezTo>
                <a:lnTo>
                  <a:pt x="5177471" y="352581"/>
                </a:lnTo>
                <a:close/>
                <a:moveTo>
                  <a:pt x="2969865" y="91462"/>
                </a:moveTo>
                <a:cubicBezTo>
                  <a:pt x="2952701" y="89711"/>
                  <a:pt x="2935264" y="91055"/>
                  <a:pt x="2918830" y="95401"/>
                </a:cubicBezTo>
                <a:cubicBezTo>
                  <a:pt x="2586081" y="133611"/>
                  <a:pt x="2262146" y="210506"/>
                  <a:pt x="1957331" y="323658"/>
                </a:cubicBezTo>
                <a:cubicBezTo>
                  <a:pt x="1300170" y="565494"/>
                  <a:pt x="773488" y="924243"/>
                  <a:pt x="413011" y="1429370"/>
                </a:cubicBezTo>
                <a:cubicBezTo>
                  <a:pt x="241125" y="1667934"/>
                  <a:pt x="130650" y="1931482"/>
                  <a:pt x="88087" y="2204577"/>
                </a:cubicBezTo>
                <a:cubicBezTo>
                  <a:pt x="96253" y="2189777"/>
                  <a:pt x="103398" y="2174704"/>
                  <a:pt x="109862" y="2159496"/>
                </a:cubicBezTo>
                <a:cubicBezTo>
                  <a:pt x="227584" y="1883441"/>
                  <a:pt x="374053" y="1617978"/>
                  <a:pt x="566286" y="1369352"/>
                </a:cubicBezTo>
                <a:cubicBezTo>
                  <a:pt x="843916" y="1009789"/>
                  <a:pt x="1197929" y="710108"/>
                  <a:pt x="1648059" y="484837"/>
                </a:cubicBezTo>
                <a:cubicBezTo>
                  <a:pt x="2053957" y="281700"/>
                  <a:pt x="2497621" y="159899"/>
                  <a:pt x="2969865" y="91462"/>
                </a:cubicBezTo>
                <a:close/>
                <a:moveTo>
                  <a:pt x="3495357" y="893"/>
                </a:moveTo>
                <a:cubicBezTo>
                  <a:pt x="3633661" y="-4539"/>
                  <a:pt x="3787957" y="15693"/>
                  <a:pt x="3941913" y="37963"/>
                </a:cubicBezTo>
                <a:cubicBezTo>
                  <a:pt x="4403949" y="104770"/>
                  <a:pt x="4858161" y="195339"/>
                  <a:pt x="5299614" y="324201"/>
                </a:cubicBezTo>
                <a:cubicBezTo>
                  <a:pt x="5617945" y="417079"/>
                  <a:pt x="5925559" y="526685"/>
                  <a:pt x="6213700" y="666307"/>
                </a:cubicBezTo>
                <a:lnTo>
                  <a:pt x="6310745" y="718092"/>
                </a:lnTo>
                <a:lnTo>
                  <a:pt x="6310745" y="786964"/>
                </a:lnTo>
                <a:lnTo>
                  <a:pt x="6223734" y="739515"/>
                </a:lnTo>
                <a:cubicBezTo>
                  <a:pt x="5975170" y="615379"/>
                  <a:pt x="5710361" y="515015"/>
                  <a:pt x="5436559" y="427942"/>
                </a:cubicBezTo>
                <a:cubicBezTo>
                  <a:pt x="5396292" y="415002"/>
                  <a:pt x="5355753" y="402509"/>
                  <a:pt x="5314925" y="390465"/>
                </a:cubicBezTo>
                <a:cubicBezTo>
                  <a:pt x="5276307" y="379059"/>
                  <a:pt x="5237351" y="368468"/>
                  <a:pt x="5198564" y="357468"/>
                </a:cubicBezTo>
                <a:cubicBezTo>
                  <a:pt x="5414393" y="434473"/>
                  <a:pt x="5624129" y="521907"/>
                  <a:pt x="5826636" y="619266"/>
                </a:cubicBezTo>
                <a:cubicBezTo>
                  <a:pt x="5929344" y="669507"/>
                  <a:pt x="6029097" y="722388"/>
                  <a:pt x="6125359" y="778370"/>
                </a:cubicBezTo>
                <a:lnTo>
                  <a:pt x="6310745" y="896973"/>
                </a:lnTo>
                <a:lnTo>
                  <a:pt x="6310745" y="3861739"/>
                </a:lnTo>
                <a:lnTo>
                  <a:pt x="974639" y="3861739"/>
                </a:lnTo>
                <a:lnTo>
                  <a:pt x="719986" y="3659957"/>
                </a:lnTo>
                <a:cubicBezTo>
                  <a:pt x="556844" y="3515259"/>
                  <a:pt x="415052" y="3355506"/>
                  <a:pt x="299202" y="3177626"/>
                </a:cubicBezTo>
                <a:cubicBezTo>
                  <a:pt x="173197" y="2986301"/>
                  <a:pt x="89840" y="2778941"/>
                  <a:pt x="52873" y="2564820"/>
                </a:cubicBezTo>
                <a:cubicBezTo>
                  <a:pt x="46170" y="2528361"/>
                  <a:pt x="35760" y="2492390"/>
                  <a:pt x="21743" y="2457276"/>
                </a:cubicBezTo>
                <a:cubicBezTo>
                  <a:pt x="-12282" y="2369287"/>
                  <a:pt x="-34" y="2280753"/>
                  <a:pt x="15788" y="2193035"/>
                </a:cubicBezTo>
                <a:cubicBezTo>
                  <a:pt x="125343" y="1581179"/>
                  <a:pt x="505554" y="1091397"/>
                  <a:pt x="1087523" y="695306"/>
                </a:cubicBezTo>
                <a:cubicBezTo>
                  <a:pt x="1574397" y="363308"/>
                  <a:pt x="2138335" y="155961"/>
                  <a:pt x="2765215" y="56158"/>
                </a:cubicBezTo>
                <a:cubicBezTo>
                  <a:pt x="2882595" y="37419"/>
                  <a:pt x="3000997" y="24655"/>
                  <a:pt x="3120078" y="15422"/>
                </a:cubicBezTo>
                <a:cubicBezTo>
                  <a:pt x="3239161" y="6188"/>
                  <a:pt x="3356711" y="2250"/>
                  <a:pt x="3495357" y="893"/>
                </a:cubicBezTo>
                <a:close/>
              </a:path>
            </a:pathLst>
          </a:custGeom>
          <a:solidFill>
            <a:srgbClr val="4C81B4">
              <a:alpha val="91000"/>
            </a:srgbClr>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B79AF489-EA2D-FC47-8693-C5E54A642147}"/>
              </a:ext>
            </a:extLst>
          </p:cNvPr>
          <p:cNvSpPr>
            <a:spLocks noGrp="1"/>
          </p:cNvSpPr>
          <p:nvPr>
            <p:ph type="title"/>
          </p:nvPr>
        </p:nvSpPr>
        <p:spPr>
          <a:xfrm>
            <a:off x="7004878" y="3732208"/>
            <a:ext cx="4574851" cy="1390218"/>
          </a:xfrm>
        </p:spPr>
        <p:txBody>
          <a:bodyPr vert="horz" lIns="91440" tIns="45720" rIns="91440" bIns="45720" rtlCol="0" anchor="b">
            <a:normAutofit fontScale="90000"/>
          </a:bodyPr>
          <a:lstStyle/>
          <a:p>
            <a:pPr algn="ctr">
              <a:lnSpc>
                <a:spcPct val="90000"/>
              </a:lnSpc>
            </a:pPr>
            <a:r>
              <a:rPr lang="en-US" sz="4400" dirty="0">
                <a:solidFill>
                  <a:schemeClr val="bg1"/>
                </a:solidFill>
              </a:rPr>
              <a:t>Data Analysis</a:t>
            </a:r>
            <a:br>
              <a:rPr lang="en-US" sz="4400" dirty="0">
                <a:solidFill>
                  <a:schemeClr val="bg1"/>
                </a:solidFill>
              </a:rPr>
            </a:br>
            <a:r>
              <a:rPr lang="en-US" sz="4400" dirty="0">
                <a:solidFill>
                  <a:schemeClr val="bg1"/>
                </a:solidFill>
              </a:rPr>
              <a:t>Indicators with Interactive plots </a:t>
            </a:r>
          </a:p>
        </p:txBody>
      </p:sp>
      <p:sp>
        <p:nvSpPr>
          <p:cNvPr id="28" name="Rectangle 6">
            <a:extLst>
              <a:ext uri="{FF2B5EF4-FFF2-40B4-BE49-F238E27FC236}">
                <a16:creationId xmlns:a16="http://schemas.microsoft.com/office/drawing/2014/main" id="{72E0F698-EDF5-464C-B466-8D34B8AF17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9179" y="5344820"/>
            <a:ext cx="3994793" cy="27432"/>
          </a:xfrm>
          <a:custGeom>
            <a:avLst/>
            <a:gdLst>
              <a:gd name="connsiteX0" fmla="*/ 0 w 3994793"/>
              <a:gd name="connsiteY0" fmla="*/ 0 h 27432"/>
              <a:gd name="connsiteX1" fmla="*/ 745695 w 3994793"/>
              <a:gd name="connsiteY1" fmla="*/ 0 h 27432"/>
              <a:gd name="connsiteX2" fmla="*/ 1451441 w 3994793"/>
              <a:gd name="connsiteY2" fmla="*/ 0 h 27432"/>
              <a:gd name="connsiteX3" fmla="*/ 2157188 w 3994793"/>
              <a:gd name="connsiteY3" fmla="*/ 0 h 27432"/>
              <a:gd name="connsiteX4" fmla="*/ 2703143 w 3994793"/>
              <a:gd name="connsiteY4" fmla="*/ 0 h 27432"/>
              <a:gd name="connsiteX5" fmla="*/ 3289046 w 3994793"/>
              <a:gd name="connsiteY5" fmla="*/ 0 h 27432"/>
              <a:gd name="connsiteX6" fmla="*/ 3994793 w 3994793"/>
              <a:gd name="connsiteY6" fmla="*/ 0 h 27432"/>
              <a:gd name="connsiteX7" fmla="*/ 3994793 w 3994793"/>
              <a:gd name="connsiteY7" fmla="*/ 27432 h 27432"/>
              <a:gd name="connsiteX8" fmla="*/ 3328994 w 3994793"/>
              <a:gd name="connsiteY8" fmla="*/ 27432 h 27432"/>
              <a:gd name="connsiteX9" fmla="*/ 2783039 w 3994793"/>
              <a:gd name="connsiteY9" fmla="*/ 27432 h 27432"/>
              <a:gd name="connsiteX10" fmla="*/ 2237084 w 3994793"/>
              <a:gd name="connsiteY10" fmla="*/ 27432 h 27432"/>
              <a:gd name="connsiteX11" fmla="*/ 1531337 w 3994793"/>
              <a:gd name="connsiteY11" fmla="*/ 27432 h 27432"/>
              <a:gd name="connsiteX12" fmla="*/ 945434 w 3994793"/>
              <a:gd name="connsiteY12" fmla="*/ 27432 h 27432"/>
              <a:gd name="connsiteX13" fmla="*/ 0 w 3994793"/>
              <a:gd name="connsiteY13" fmla="*/ 27432 h 27432"/>
              <a:gd name="connsiteX14" fmla="*/ 0 w 3994793"/>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94793" h="27432" fill="none" extrusionOk="0">
                <a:moveTo>
                  <a:pt x="0" y="0"/>
                </a:moveTo>
                <a:cubicBezTo>
                  <a:pt x="285474" y="-22732"/>
                  <a:pt x="421546" y="-1893"/>
                  <a:pt x="745695" y="0"/>
                </a:cubicBezTo>
                <a:cubicBezTo>
                  <a:pt x="1069844" y="1893"/>
                  <a:pt x="1267051" y="4066"/>
                  <a:pt x="1451441" y="0"/>
                </a:cubicBezTo>
                <a:cubicBezTo>
                  <a:pt x="1635831" y="-4066"/>
                  <a:pt x="1865269" y="3287"/>
                  <a:pt x="2157188" y="0"/>
                </a:cubicBezTo>
                <a:cubicBezTo>
                  <a:pt x="2449107" y="-3287"/>
                  <a:pt x="2473776" y="-12720"/>
                  <a:pt x="2703143" y="0"/>
                </a:cubicBezTo>
                <a:cubicBezTo>
                  <a:pt x="2932510" y="12720"/>
                  <a:pt x="3023998" y="17286"/>
                  <a:pt x="3289046" y="0"/>
                </a:cubicBezTo>
                <a:cubicBezTo>
                  <a:pt x="3554094" y="-17286"/>
                  <a:pt x="3836668" y="10296"/>
                  <a:pt x="3994793" y="0"/>
                </a:cubicBezTo>
                <a:cubicBezTo>
                  <a:pt x="3993836" y="8431"/>
                  <a:pt x="3994444" y="14612"/>
                  <a:pt x="3994793" y="27432"/>
                </a:cubicBezTo>
                <a:cubicBezTo>
                  <a:pt x="3751330" y="45147"/>
                  <a:pt x="3618521" y="7232"/>
                  <a:pt x="3328994" y="27432"/>
                </a:cubicBezTo>
                <a:cubicBezTo>
                  <a:pt x="3039467" y="47632"/>
                  <a:pt x="2908653" y="25202"/>
                  <a:pt x="2783039" y="27432"/>
                </a:cubicBezTo>
                <a:cubicBezTo>
                  <a:pt x="2657426" y="29662"/>
                  <a:pt x="2373985" y="40038"/>
                  <a:pt x="2237084" y="27432"/>
                </a:cubicBezTo>
                <a:cubicBezTo>
                  <a:pt x="2100183" y="14826"/>
                  <a:pt x="1862145" y="31781"/>
                  <a:pt x="1531337" y="27432"/>
                </a:cubicBezTo>
                <a:cubicBezTo>
                  <a:pt x="1200529" y="23083"/>
                  <a:pt x="1153029" y="12124"/>
                  <a:pt x="945434" y="27432"/>
                </a:cubicBezTo>
                <a:cubicBezTo>
                  <a:pt x="737839" y="42740"/>
                  <a:pt x="371500" y="-18970"/>
                  <a:pt x="0" y="27432"/>
                </a:cubicBezTo>
                <a:cubicBezTo>
                  <a:pt x="226" y="18208"/>
                  <a:pt x="-648" y="12891"/>
                  <a:pt x="0" y="0"/>
                </a:cubicBezTo>
                <a:close/>
              </a:path>
              <a:path w="3994793" h="27432" stroke="0" extrusionOk="0">
                <a:moveTo>
                  <a:pt x="0" y="0"/>
                </a:moveTo>
                <a:cubicBezTo>
                  <a:pt x="233202" y="14567"/>
                  <a:pt x="387388" y="28518"/>
                  <a:pt x="625851" y="0"/>
                </a:cubicBezTo>
                <a:cubicBezTo>
                  <a:pt x="864314" y="-28518"/>
                  <a:pt x="1027047" y="-26118"/>
                  <a:pt x="1171806" y="0"/>
                </a:cubicBezTo>
                <a:cubicBezTo>
                  <a:pt x="1316566" y="26118"/>
                  <a:pt x="1639655" y="-2490"/>
                  <a:pt x="1917501" y="0"/>
                </a:cubicBezTo>
                <a:cubicBezTo>
                  <a:pt x="2195348" y="2490"/>
                  <a:pt x="2328758" y="19053"/>
                  <a:pt x="2543352" y="0"/>
                </a:cubicBezTo>
                <a:cubicBezTo>
                  <a:pt x="2757946" y="-19053"/>
                  <a:pt x="3028913" y="23876"/>
                  <a:pt x="3169202" y="0"/>
                </a:cubicBezTo>
                <a:cubicBezTo>
                  <a:pt x="3309491" y="-23876"/>
                  <a:pt x="3706249" y="-31775"/>
                  <a:pt x="3994793" y="0"/>
                </a:cubicBezTo>
                <a:cubicBezTo>
                  <a:pt x="3993438" y="9524"/>
                  <a:pt x="3993591" y="13975"/>
                  <a:pt x="3994793" y="27432"/>
                </a:cubicBezTo>
                <a:cubicBezTo>
                  <a:pt x="3717302" y="841"/>
                  <a:pt x="3475105" y="20835"/>
                  <a:pt x="3328994" y="27432"/>
                </a:cubicBezTo>
                <a:cubicBezTo>
                  <a:pt x="3182883" y="34029"/>
                  <a:pt x="3048913" y="25304"/>
                  <a:pt x="2783039" y="27432"/>
                </a:cubicBezTo>
                <a:cubicBezTo>
                  <a:pt x="2517165" y="29560"/>
                  <a:pt x="2371663" y="19960"/>
                  <a:pt x="2117240" y="27432"/>
                </a:cubicBezTo>
                <a:cubicBezTo>
                  <a:pt x="1862817" y="34904"/>
                  <a:pt x="1771642" y="53179"/>
                  <a:pt x="1451441" y="27432"/>
                </a:cubicBezTo>
                <a:cubicBezTo>
                  <a:pt x="1131240" y="1685"/>
                  <a:pt x="1013354" y="33667"/>
                  <a:pt x="825591" y="27432"/>
                </a:cubicBezTo>
                <a:cubicBezTo>
                  <a:pt x="637828" y="21198"/>
                  <a:pt x="270465" y="28145"/>
                  <a:pt x="0" y="27432"/>
                </a:cubicBezTo>
                <a:cubicBezTo>
                  <a:pt x="-800" y="16780"/>
                  <a:pt x="-583" y="1291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58168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chart, application&#10;&#10;Description automatically generated">
            <a:extLst>
              <a:ext uri="{FF2B5EF4-FFF2-40B4-BE49-F238E27FC236}">
                <a16:creationId xmlns:a16="http://schemas.microsoft.com/office/drawing/2014/main" id="{D9B5C290-ECD2-B449-9C9A-36F3C75E42AB}"/>
              </a:ext>
            </a:extLst>
          </p:cNvPr>
          <p:cNvPicPr>
            <a:picLocks noGrp="1" noChangeAspect="1"/>
          </p:cNvPicPr>
          <p:nvPr>
            <p:ph idx="1"/>
          </p:nvPr>
        </p:nvPicPr>
        <p:blipFill>
          <a:blip r:embed="rId2"/>
          <a:stretch>
            <a:fillRect/>
          </a:stretch>
        </p:blipFill>
        <p:spPr>
          <a:xfrm>
            <a:off x="0" y="-64959"/>
            <a:ext cx="12192000" cy="10468133"/>
          </a:xfrm>
        </p:spPr>
      </p:pic>
    </p:spTree>
    <p:extLst>
      <p:ext uri="{BB962C8B-B14F-4D97-AF65-F5344CB8AC3E}">
        <p14:creationId xmlns:p14="http://schemas.microsoft.com/office/powerpoint/2010/main" val="1383813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36C71-2689-D041-B955-E85C9FD990B1}"/>
              </a:ext>
            </a:extLst>
          </p:cNvPr>
          <p:cNvSpPr>
            <a:spLocks noGrp="1"/>
          </p:cNvSpPr>
          <p:nvPr>
            <p:ph type="title"/>
          </p:nvPr>
        </p:nvSpPr>
        <p:spPr/>
        <p:txBody>
          <a:bodyPr/>
          <a:lstStyle/>
          <a:p>
            <a:r>
              <a:rPr lang="en-US" dirty="0"/>
              <a:t>Motivation &amp;Summary</a:t>
            </a:r>
          </a:p>
        </p:txBody>
      </p:sp>
      <p:sp>
        <p:nvSpPr>
          <p:cNvPr id="3" name="Content Placeholder 2">
            <a:extLst>
              <a:ext uri="{FF2B5EF4-FFF2-40B4-BE49-F238E27FC236}">
                <a16:creationId xmlns:a16="http://schemas.microsoft.com/office/drawing/2014/main" id="{85468AF5-250D-5F43-BA5E-4A0496D2180E}"/>
              </a:ext>
            </a:extLst>
          </p:cNvPr>
          <p:cNvSpPr>
            <a:spLocks noGrp="1"/>
          </p:cNvSpPr>
          <p:nvPr>
            <p:ph idx="1"/>
          </p:nvPr>
        </p:nvSpPr>
        <p:spPr/>
        <p:txBody>
          <a:bodyPr>
            <a:normAutofit fontScale="70000" lnSpcReduction="20000"/>
          </a:bodyPr>
          <a:lstStyle/>
          <a:p>
            <a:pPr marL="0" indent="0">
              <a:buNone/>
            </a:pPr>
            <a:r>
              <a:rPr lang="en-US" sz="4000" b="1" dirty="0"/>
              <a:t>The overall goal of this project is to find the best indicators to follow closing price.</a:t>
            </a:r>
          </a:p>
          <a:p>
            <a:pPr marL="0" indent="0">
              <a:buNone/>
            </a:pPr>
            <a:r>
              <a:rPr lang="en-US" sz="4000" b="1" dirty="0"/>
              <a:t>How could we follow closing price and place trades with accuracy using historical data with low risk?</a:t>
            </a:r>
          </a:p>
          <a:p>
            <a:pPr marL="0" indent="0">
              <a:buNone/>
            </a:pPr>
            <a:r>
              <a:rPr lang="en-US" sz="4000" b="1" dirty="0"/>
              <a:t>Which of these indicators historically has proven to forecast the best returns on equities?</a:t>
            </a:r>
          </a:p>
          <a:p>
            <a:pPr marL="0" indent="0">
              <a:buNone/>
            </a:pPr>
            <a:r>
              <a:rPr lang="en-US" sz="4000" b="1" dirty="0"/>
              <a:t>Which Indicators or group of Indicators has the least deviation from actual value, therefore providing the the best returns?</a:t>
            </a:r>
          </a:p>
          <a:p>
            <a:pPr marL="0" indent="0">
              <a:buNone/>
            </a:pPr>
            <a:r>
              <a:rPr lang="en-US" sz="4000" b="1" dirty="0"/>
              <a:t>The Botley Fool is an analysis of technical indicators used for trading, analyzed across different markets to determine which may or may not provide the best indication.</a:t>
            </a:r>
          </a:p>
          <a:p>
            <a:pPr marL="0" indent="0">
              <a:buNone/>
            </a:pPr>
            <a:r>
              <a:rPr lang="en-US" sz="4000" b="1" dirty="0"/>
              <a:t>Plotting the indicators against the line of closing price would tell us which would be the best indicator[s] to use when trying to place a trade.</a:t>
            </a:r>
            <a:br>
              <a:rPr lang="en-US" sz="4000" b="1" dirty="0"/>
            </a:br>
            <a:endParaRPr lang="en-US" sz="4000" b="1" dirty="0"/>
          </a:p>
          <a:p>
            <a:pPr marL="0" indent="0">
              <a:buNone/>
            </a:pPr>
            <a:endParaRPr lang="en-US" sz="4000" b="1" dirty="0"/>
          </a:p>
        </p:txBody>
      </p:sp>
    </p:spTree>
    <p:extLst>
      <p:ext uri="{BB962C8B-B14F-4D97-AF65-F5344CB8AC3E}">
        <p14:creationId xmlns:p14="http://schemas.microsoft.com/office/powerpoint/2010/main" val="1698543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application, histogram&#10;&#10;Description automatically generated">
            <a:extLst>
              <a:ext uri="{FF2B5EF4-FFF2-40B4-BE49-F238E27FC236}">
                <a16:creationId xmlns:a16="http://schemas.microsoft.com/office/drawing/2014/main" id="{FF996B3E-94A6-0A47-9372-6785DC52F430}"/>
              </a:ext>
            </a:extLst>
          </p:cNvPr>
          <p:cNvPicPr>
            <a:picLocks noGrp="1" noChangeAspect="1"/>
          </p:cNvPicPr>
          <p:nvPr>
            <p:ph idx="1"/>
          </p:nvPr>
        </p:nvPicPr>
        <p:blipFill>
          <a:blip r:embed="rId2"/>
          <a:stretch>
            <a:fillRect/>
          </a:stretch>
        </p:blipFill>
        <p:spPr>
          <a:xfrm>
            <a:off x="0" y="-344775"/>
            <a:ext cx="12191999" cy="10643018"/>
          </a:xfrm>
        </p:spPr>
      </p:pic>
    </p:spTree>
    <p:extLst>
      <p:ext uri="{BB962C8B-B14F-4D97-AF65-F5344CB8AC3E}">
        <p14:creationId xmlns:p14="http://schemas.microsoft.com/office/powerpoint/2010/main" val="7682671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chart, application, histogram&#10;&#10;Description automatically generated">
            <a:extLst>
              <a:ext uri="{FF2B5EF4-FFF2-40B4-BE49-F238E27FC236}">
                <a16:creationId xmlns:a16="http://schemas.microsoft.com/office/drawing/2014/main" id="{7A0DC04E-5F7D-E543-8AAC-6916AADB3104}"/>
              </a:ext>
            </a:extLst>
          </p:cNvPr>
          <p:cNvPicPr>
            <a:picLocks noGrp="1" noChangeAspect="1"/>
          </p:cNvPicPr>
          <p:nvPr>
            <p:ph idx="1"/>
          </p:nvPr>
        </p:nvPicPr>
        <p:blipFill>
          <a:blip r:embed="rId2"/>
          <a:stretch>
            <a:fillRect/>
          </a:stretch>
        </p:blipFill>
        <p:spPr>
          <a:xfrm>
            <a:off x="0" y="0"/>
            <a:ext cx="12192000" cy="9788578"/>
          </a:xfrm>
        </p:spPr>
      </p:pic>
    </p:spTree>
    <p:extLst>
      <p:ext uri="{BB962C8B-B14F-4D97-AF65-F5344CB8AC3E}">
        <p14:creationId xmlns:p14="http://schemas.microsoft.com/office/powerpoint/2010/main" val="479071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3F8CA-7EFF-494C-8724-272968601E66}"/>
              </a:ext>
            </a:extLst>
          </p:cNvPr>
          <p:cNvSpPr>
            <a:spLocks noGrp="1"/>
          </p:cNvSpPr>
          <p:nvPr>
            <p:ph type="title"/>
          </p:nvPr>
        </p:nvSpPr>
        <p:spPr/>
        <p:txBody>
          <a:bodyPr/>
          <a:lstStyle/>
          <a:p>
            <a:endParaRPr lang="en-US"/>
          </a:p>
        </p:txBody>
      </p:sp>
      <p:pic>
        <p:nvPicPr>
          <p:cNvPr id="5" name="Content Placeholder 4" descr="Graphical user interface, chart, application&#10;&#10;Description automatically generated">
            <a:extLst>
              <a:ext uri="{FF2B5EF4-FFF2-40B4-BE49-F238E27FC236}">
                <a16:creationId xmlns:a16="http://schemas.microsoft.com/office/drawing/2014/main" id="{362A8E31-FAE2-BB40-9533-1CDABD3289D7}"/>
              </a:ext>
            </a:extLst>
          </p:cNvPr>
          <p:cNvPicPr>
            <a:picLocks noGrp="1" noChangeAspect="1"/>
          </p:cNvPicPr>
          <p:nvPr>
            <p:ph idx="1"/>
          </p:nvPr>
        </p:nvPicPr>
        <p:blipFill>
          <a:blip r:embed="rId2"/>
          <a:stretch>
            <a:fillRect/>
          </a:stretch>
        </p:blipFill>
        <p:spPr>
          <a:xfrm>
            <a:off x="0" y="0"/>
            <a:ext cx="12192000" cy="10103370"/>
          </a:xfrm>
        </p:spPr>
      </p:pic>
    </p:spTree>
    <p:extLst>
      <p:ext uri="{BB962C8B-B14F-4D97-AF65-F5344CB8AC3E}">
        <p14:creationId xmlns:p14="http://schemas.microsoft.com/office/powerpoint/2010/main" val="15409712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A13D-B5C6-364E-876C-3A6B802BE449}"/>
              </a:ext>
            </a:extLst>
          </p:cNvPr>
          <p:cNvSpPr>
            <a:spLocks noGrp="1"/>
          </p:cNvSpPr>
          <p:nvPr>
            <p:ph type="title"/>
          </p:nvPr>
        </p:nvSpPr>
        <p:spPr/>
        <p:txBody>
          <a:bodyPr/>
          <a:lstStyle/>
          <a:p>
            <a:endParaRPr lang="en-US"/>
          </a:p>
        </p:txBody>
      </p:sp>
      <p:pic>
        <p:nvPicPr>
          <p:cNvPr id="5" name="Content Placeholder 4" descr="Graphical user interface, chart, application&#10;&#10;Description automatically generated">
            <a:extLst>
              <a:ext uri="{FF2B5EF4-FFF2-40B4-BE49-F238E27FC236}">
                <a16:creationId xmlns:a16="http://schemas.microsoft.com/office/drawing/2014/main" id="{30B19AEA-AF1F-7F47-8920-EB9D87A0A4C9}"/>
              </a:ext>
            </a:extLst>
          </p:cNvPr>
          <p:cNvPicPr>
            <a:picLocks noGrp="1" noChangeAspect="1"/>
          </p:cNvPicPr>
          <p:nvPr>
            <p:ph idx="1"/>
          </p:nvPr>
        </p:nvPicPr>
        <p:blipFill>
          <a:blip r:embed="rId2"/>
          <a:stretch>
            <a:fillRect/>
          </a:stretch>
        </p:blipFill>
        <p:spPr>
          <a:xfrm>
            <a:off x="15302" y="0"/>
            <a:ext cx="12176698" cy="10013430"/>
          </a:xfrm>
        </p:spPr>
      </p:pic>
    </p:spTree>
    <p:extLst>
      <p:ext uri="{BB962C8B-B14F-4D97-AF65-F5344CB8AC3E}">
        <p14:creationId xmlns:p14="http://schemas.microsoft.com/office/powerpoint/2010/main" val="19254227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48CEB-E423-1446-92E1-40663B4DAF33}"/>
              </a:ext>
            </a:extLst>
          </p:cNvPr>
          <p:cNvSpPr>
            <a:spLocks noGrp="1"/>
          </p:cNvSpPr>
          <p:nvPr>
            <p:ph type="title"/>
          </p:nvPr>
        </p:nvSpPr>
        <p:spPr/>
        <p:txBody>
          <a:bodyPr/>
          <a:lstStyle/>
          <a:p>
            <a:endParaRPr lang="en-US"/>
          </a:p>
        </p:txBody>
      </p:sp>
      <p:pic>
        <p:nvPicPr>
          <p:cNvPr id="5" name="Content Placeholder 4" descr="Graphical user interface, chart, application&#10;&#10;Description automatically generated">
            <a:extLst>
              <a:ext uri="{FF2B5EF4-FFF2-40B4-BE49-F238E27FC236}">
                <a16:creationId xmlns:a16="http://schemas.microsoft.com/office/drawing/2014/main" id="{1DEA5F7B-4CC6-C34A-ACCE-E472B92712EB}"/>
              </a:ext>
            </a:extLst>
          </p:cNvPr>
          <p:cNvPicPr>
            <a:picLocks noGrp="1" noChangeAspect="1"/>
          </p:cNvPicPr>
          <p:nvPr>
            <p:ph idx="1"/>
          </p:nvPr>
        </p:nvPicPr>
        <p:blipFill>
          <a:blip r:embed="rId2"/>
          <a:stretch>
            <a:fillRect/>
          </a:stretch>
        </p:blipFill>
        <p:spPr>
          <a:xfrm>
            <a:off x="0" y="0"/>
            <a:ext cx="12192000" cy="10013430"/>
          </a:xfrm>
        </p:spPr>
      </p:pic>
    </p:spTree>
    <p:extLst>
      <p:ext uri="{BB962C8B-B14F-4D97-AF65-F5344CB8AC3E}">
        <p14:creationId xmlns:p14="http://schemas.microsoft.com/office/powerpoint/2010/main" val="271634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DCBB2-C974-284A-825D-50E686B1D9B6}"/>
              </a:ext>
            </a:extLst>
          </p:cNvPr>
          <p:cNvSpPr>
            <a:spLocks noGrp="1"/>
          </p:cNvSpPr>
          <p:nvPr>
            <p:ph type="title"/>
          </p:nvPr>
        </p:nvSpPr>
        <p:spPr/>
        <p:txBody>
          <a:bodyPr/>
          <a:lstStyle/>
          <a:p>
            <a:endParaRPr lang="en-US"/>
          </a:p>
        </p:txBody>
      </p:sp>
      <p:pic>
        <p:nvPicPr>
          <p:cNvPr id="5" name="Content Placeholder 4" descr="Graphical user interface, chart, application, histogram&#10;&#10;Description automatically generated">
            <a:extLst>
              <a:ext uri="{FF2B5EF4-FFF2-40B4-BE49-F238E27FC236}">
                <a16:creationId xmlns:a16="http://schemas.microsoft.com/office/drawing/2014/main" id="{F4C730BA-837F-6F41-B45A-DA9B654CC9E8}"/>
              </a:ext>
            </a:extLst>
          </p:cNvPr>
          <p:cNvPicPr>
            <a:picLocks noGrp="1" noChangeAspect="1"/>
          </p:cNvPicPr>
          <p:nvPr>
            <p:ph idx="1"/>
          </p:nvPr>
        </p:nvPicPr>
        <p:blipFill>
          <a:blip r:embed="rId2"/>
          <a:stretch>
            <a:fillRect/>
          </a:stretch>
        </p:blipFill>
        <p:spPr>
          <a:xfrm>
            <a:off x="-8682" y="0"/>
            <a:ext cx="12200682" cy="10013430"/>
          </a:xfrm>
        </p:spPr>
      </p:pic>
    </p:spTree>
    <p:extLst>
      <p:ext uri="{BB962C8B-B14F-4D97-AF65-F5344CB8AC3E}">
        <p14:creationId xmlns:p14="http://schemas.microsoft.com/office/powerpoint/2010/main" val="33500779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722FD-E425-774D-B380-9DC7796FD349}"/>
              </a:ext>
            </a:extLst>
          </p:cNvPr>
          <p:cNvSpPr>
            <a:spLocks noGrp="1"/>
          </p:cNvSpPr>
          <p:nvPr>
            <p:ph type="title"/>
          </p:nvPr>
        </p:nvSpPr>
        <p:spPr/>
        <p:txBody>
          <a:bodyPr/>
          <a:lstStyle/>
          <a:p>
            <a:endParaRPr lang="en-US"/>
          </a:p>
        </p:txBody>
      </p:sp>
      <p:pic>
        <p:nvPicPr>
          <p:cNvPr id="5" name="Content Placeholder 4" descr="Graphical user interface, application&#10;&#10;Description automatically generated">
            <a:extLst>
              <a:ext uri="{FF2B5EF4-FFF2-40B4-BE49-F238E27FC236}">
                <a16:creationId xmlns:a16="http://schemas.microsoft.com/office/drawing/2014/main" id="{B3D0B8DE-06A6-604F-BB4F-3291A7584E2B}"/>
              </a:ext>
            </a:extLst>
          </p:cNvPr>
          <p:cNvPicPr>
            <a:picLocks noGrp="1" noChangeAspect="1"/>
          </p:cNvPicPr>
          <p:nvPr>
            <p:ph idx="1"/>
          </p:nvPr>
        </p:nvPicPr>
        <p:blipFill>
          <a:blip r:embed="rId2"/>
          <a:stretch>
            <a:fillRect/>
          </a:stretch>
        </p:blipFill>
        <p:spPr>
          <a:xfrm>
            <a:off x="0" y="0"/>
            <a:ext cx="12192000" cy="9323881"/>
          </a:xfrm>
        </p:spPr>
      </p:pic>
    </p:spTree>
    <p:extLst>
      <p:ext uri="{BB962C8B-B14F-4D97-AF65-F5344CB8AC3E}">
        <p14:creationId xmlns:p14="http://schemas.microsoft.com/office/powerpoint/2010/main" val="19268218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1C3DA-9348-2241-8660-3BB7F691A069}"/>
              </a:ext>
            </a:extLst>
          </p:cNvPr>
          <p:cNvSpPr>
            <a:spLocks noGrp="1"/>
          </p:cNvSpPr>
          <p:nvPr>
            <p:ph type="title"/>
          </p:nvPr>
        </p:nvSpPr>
        <p:spPr/>
        <p:txBody>
          <a:bodyPr/>
          <a:lstStyle/>
          <a:p>
            <a:endParaRPr lang="en-US"/>
          </a:p>
        </p:txBody>
      </p:sp>
      <p:pic>
        <p:nvPicPr>
          <p:cNvPr id="5" name="Content Placeholder 4" descr="Graphical user interface, application&#10;&#10;Description automatically generated">
            <a:extLst>
              <a:ext uri="{FF2B5EF4-FFF2-40B4-BE49-F238E27FC236}">
                <a16:creationId xmlns:a16="http://schemas.microsoft.com/office/drawing/2014/main" id="{3B2AA07A-BEBC-BE4A-A0DE-009067688635}"/>
              </a:ext>
            </a:extLst>
          </p:cNvPr>
          <p:cNvPicPr>
            <a:picLocks noGrp="1" noChangeAspect="1"/>
          </p:cNvPicPr>
          <p:nvPr>
            <p:ph idx="1"/>
          </p:nvPr>
        </p:nvPicPr>
        <p:blipFill>
          <a:blip r:embed="rId2"/>
          <a:stretch>
            <a:fillRect/>
          </a:stretch>
        </p:blipFill>
        <p:spPr>
          <a:xfrm>
            <a:off x="0" y="0"/>
            <a:ext cx="12192000" cy="9323881"/>
          </a:xfrm>
        </p:spPr>
      </p:pic>
    </p:spTree>
    <p:extLst>
      <p:ext uri="{BB962C8B-B14F-4D97-AF65-F5344CB8AC3E}">
        <p14:creationId xmlns:p14="http://schemas.microsoft.com/office/powerpoint/2010/main" val="3946226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7202-1FD2-5141-87AB-280228C8F661}"/>
              </a:ext>
            </a:extLst>
          </p:cNvPr>
          <p:cNvSpPr>
            <a:spLocks noGrp="1"/>
          </p:cNvSpPr>
          <p:nvPr>
            <p:ph type="title"/>
          </p:nvPr>
        </p:nvSpPr>
        <p:spPr/>
        <p:txBody>
          <a:bodyPr/>
          <a:lstStyle/>
          <a:p>
            <a:r>
              <a:rPr lang="en-US" dirty="0"/>
              <a:t>Hypothesis and Goal</a:t>
            </a:r>
          </a:p>
        </p:txBody>
      </p:sp>
      <p:sp>
        <p:nvSpPr>
          <p:cNvPr id="3" name="Content Placeholder 2">
            <a:extLst>
              <a:ext uri="{FF2B5EF4-FFF2-40B4-BE49-F238E27FC236}">
                <a16:creationId xmlns:a16="http://schemas.microsoft.com/office/drawing/2014/main" id="{FBEEEDAD-D8D8-F14E-8CBF-6D74EF9CAA72}"/>
              </a:ext>
            </a:extLst>
          </p:cNvPr>
          <p:cNvSpPr>
            <a:spLocks noGrp="1"/>
          </p:cNvSpPr>
          <p:nvPr>
            <p:ph idx="1"/>
          </p:nvPr>
        </p:nvSpPr>
        <p:spPr>
          <a:xfrm>
            <a:off x="838200" y="1690688"/>
            <a:ext cx="10515600" cy="4490656"/>
          </a:xfrm>
        </p:spPr>
        <p:txBody>
          <a:bodyPr>
            <a:noAutofit/>
          </a:bodyPr>
          <a:lstStyle/>
          <a:p>
            <a:r>
              <a:rPr lang="en-US" sz="4000" b="1" dirty="0"/>
              <a:t>To find the most efficient indicator or group of indicators to implement into our botley fool.</a:t>
            </a:r>
          </a:p>
          <a:p>
            <a:r>
              <a:rPr lang="en-US" sz="4000" b="1" dirty="0"/>
              <a:t>We will test different trading strategies using data fetched with the Alpaca API and market indicators implemented using Alpha Vantage API</a:t>
            </a:r>
          </a:p>
          <a:p>
            <a:r>
              <a:rPr lang="en-US" sz="4000" b="1" dirty="0"/>
              <a:t>The goal is to pull trading data and results, analyze and then visualize results to show why the indicators we are using are the most efficient for trading the lowest risks with the highest returns based on the data.</a:t>
            </a:r>
          </a:p>
        </p:txBody>
      </p:sp>
    </p:spTree>
    <p:extLst>
      <p:ext uri="{BB962C8B-B14F-4D97-AF65-F5344CB8AC3E}">
        <p14:creationId xmlns:p14="http://schemas.microsoft.com/office/powerpoint/2010/main" val="3668961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57FC1-DF31-FE46-A52D-20AFDAE80D42}"/>
              </a:ext>
            </a:extLst>
          </p:cNvPr>
          <p:cNvSpPr>
            <a:spLocks noGrp="1"/>
          </p:cNvSpPr>
          <p:nvPr>
            <p:ph type="title"/>
          </p:nvPr>
        </p:nvSpPr>
        <p:spPr/>
        <p:txBody>
          <a:bodyPr>
            <a:normAutofit fontScale="90000"/>
          </a:bodyPr>
          <a:lstStyle/>
          <a:p>
            <a:r>
              <a:rPr lang="en-US" b="1" dirty="0"/>
              <a:t>How to get the data to find which indicators are the most reliable?</a:t>
            </a:r>
            <a:endParaRPr lang="en-US" dirty="0"/>
          </a:p>
        </p:txBody>
      </p:sp>
      <p:sp>
        <p:nvSpPr>
          <p:cNvPr id="3" name="Content Placeholder 2">
            <a:extLst>
              <a:ext uri="{FF2B5EF4-FFF2-40B4-BE49-F238E27FC236}">
                <a16:creationId xmlns:a16="http://schemas.microsoft.com/office/drawing/2014/main" id="{0DDB39F2-BE6C-664F-9170-C3DEBA7E852F}"/>
              </a:ext>
            </a:extLst>
          </p:cNvPr>
          <p:cNvSpPr>
            <a:spLocks noGrp="1"/>
          </p:cNvSpPr>
          <p:nvPr>
            <p:ph idx="1"/>
          </p:nvPr>
        </p:nvSpPr>
        <p:spPr>
          <a:xfrm>
            <a:off x="838200" y="1690688"/>
            <a:ext cx="10515600" cy="4251960"/>
          </a:xfrm>
        </p:spPr>
        <p:txBody>
          <a:bodyPr>
            <a:noAutofit/>
          </a:bodyPr>
          <a:lstStyle/>
          <a:p>
            <a:pPr marL="0" indent="0">
              <a:buNone/>
            </a:pPr>
            <a:r>
              <a:rPr lang="en-US" sz="4000" b="1" dirty="0"/>
              <a:t>Follow closing price across three markets - Healthcare, Oil &amp; Gas, and Technology.</a:t>
            </a:r>
          </a:p>
          <a:p>
            <a:pPr marL="0" indent="0">
              <a:buNone/>
            </a:pPr>
            <a:r>
              <a:rPr lang="en-US" sz="4000" b="1" dirty="0"/>
              <a:t>Utilize Alpaca to buy the different positions and create the portfolio.</a:t>
            </a:r>
          </a:p>
          <a:p>
            <a:pPr marL="0" indent="0">
              <a:buNone/>
            </a:pPr>
            <a:r>
              <a:rPr lang="en-US" sz="4000" b="1" dirty="0"/>
              <a:t>Choose the most used indicators then run analysis.</a:t>
            </a:r>
          </a:p>
          <a:p>
            <a:pPr marL="0" indent="0">
              <a:buNone/>
            </a:pPr>
            <a:r>
              <a:rPr lang="en-US" sz="4000" b="1" dirty="0"/>
              <a:t>Use the Alpha Vantage API to retrieve technical indicator performance for each position in our portfolio at an hourly interval.</a:t>
            </a:r>
            <a:br>
              <a:rPr lang="en-US" sz="4000" b="1" dirty="0"/>
            </a:br>
            <a:br>
              <a:rPr lang="en-US" sz="4000" b="1" dirty="0"/>
            </a:br>
            <a:br>
              <a:rPr lang="en-US" sz="4000" b="1" dirty="0"/>
            </a:br>
            <a:endParaRPr lang="en-US" sz="4000" b="1" dirty="0"/>
          </a:p>
        </p:txBody>
      </p:sp>
    </p:spTree>
    <p:extLst>
      <p:ext uri="{BB962C8B-B14F-4D97-AF65-F5344CB8AC3E}">
        <p14:creationId xmlns:p14="http://schemas.microsoft.com/office/powerpoint/2010/main" val="336962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3243F-C35C-7F43-A481-BB4F85847D16}"/>
              </a:ext>
            </a:extLst>
          </p:cNvPr>
          <p:cNvSpPr>
            <a:spLocks noGrp="1"/>
          </p:cNvSpPr>
          <p:nvPr>
            <p:ph type="title"/>
          </p:nvPr>
        </p:nvSpPr>
        <p:spPr/>
        <p:txBody>
          <a:bodyPr>
            <a:noAutofit/>
          </a:bodyPr>
          <a:lstStyle/>
          <a:p>
            <a:r>
              <a:rPr lang="en-US" dirty="0"/>
              <a:t>Most Commonly Used Technical Indicators</a:t>
            </a:r>
          </a:p>
        </p:txBody>
      </p:sp>
      <p:sp>
        <p:nvSpPr>
          <p:cNvPr id="3" name="Content Placeholder 2">
            <a:extLst>
              <a:ext uri="{FF2B5EF4-FFF2-40B4-BE49-F238E27FC236}">
                <a16:creationId xmlns:a16="http://schemas.microsoft.com/office/drawing/2014/main" id="{A8A66D6B-CB2D-4749-9000-0A556FB14F5C}"/>
              </a:ext>
            </a:extLst>
          </p:cNvPr>
          <p:cNvSpPr>
            <a:spLocks noGrp="1"/>
          </p:cNvSpPr>
          <p:nvPr>
            <p:ph idx="1"/>
          </p:nvPr>
        </p:nvSpPr>
        <p:spPr>
          <a:xfrm>
            <a:off x="493159" y="1816368"/>
            <a:ext cx="11353800" cy="6022814"/>
          </a:xfrm>
        </p:spPr>
        <p:txBody>
          <a:bodyPr>
            <a:normAutofit fontScale="85000" lnSpcReduction="10000"/>
          </a:bodyPr>
          <a:lstStyle/>
          <a:p>
            <a:pPr marL="0" indent="0">
              <a:buNone/>
            </a:pPr>
            <a:r>
              <a:rPr lang="en-US" sz="4700" b="1" dirty="0"/>
              <a:t>OSCILLATORS- Construct high and low bands between two extreme values, and then builds a trend indicator that fluctuates within these bounds.</a:t>
            </a:r>
          </a:p>
          <a:p>
            <a:pPr marL="0" indent="0">
              <a:buNone/>
            </a:pPr>
            <a:r>
              <a:rPr lang="en-US" sz="4700" b="1" dirty="0"/>
              <a:t>Traders use the trend indicator to discover short-term overbought or oversold conditions.</a:t>
            </a:r>
          </a:p>
          <a:p>
            <a:pPr marL="0" indent="0">
              <a:buNone/>
            </a:pPr>
            <a:r>
              <a:rPr lang="en-US" sz="4700" b="1" dirty="0"/>
              <a:t>When the value of the oscillator approaches the upper extreme value, analysts consider the asset to be overbought.</a:t>
            </a:r>
          </a:p>
          <a:p>
            <a:pPr marL="0" indent="0">
              <a:buNone/>
            </a:pPr>
            <a:r>
              <a:rPr lang="en-US" sz="4700" b="1" dirty="0"/>
              <a:t>When the value of the oscillator approaches the lower extreme value, analysts consider the asset to be oversold.</a:t>
            </a:r>
          </a:p>
          <a:p>
            <a:pPr marL="0" indent="0">
              <a:buNone/>
            </a:pPr>
            <a:br>
              <a:rPr lang="en-US" b="1" dirty="0"/>
            </a:br>
            <a:endParaRPr lang="en-US" b="1" dirty="0"/>
          </a:p>
          <a:p>
            <a:endParaRPr lang="en-US" b="1" dirty="0"/>
          </a:p>
        </p:txBody>
      </p:sp>
    </p:spTree>
    <p:extLst>
      <p:ext uri="{BB962C8B-B14F-4D97-AF65-F5344CB8AC3E}">
        <p14:creationId xmlns:p14="http://schemas.microsoft.com/office/powerpoint/2010/main" val="660703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5" name="Picture 34" descr="Graph">
            <a:extLst>
              <a:ext uri="{FF2B5EF4-FFF2-40B4-BE49-F238E27FC236}">
                <a16:creationId xmlns:a16="http://schemas.microsoft.com/office/drawing/2014/main" id="{01CB9BFB-5B72-4DF5-A1E3-8D24946E483F}"/>
              </a:ext>
            </a:extLst>
          </p:cNvPr>
          <p:cNvPicPr>
            <a:picLocks noChangeAspect="1"/>
          </p:cNvPicPr>
          <p:nvPr/>
        </p:nvPicPr>
        <p:blipFill rotWithShape="1">
          <a:blip r:embed="rId2"/>
          <a:srcRect t="3981" b="6019"/>
          <a:stretch/>
        </p:blipFill>
        <p:spPr>
          <a:xfrm>
            <a:off x="-3047" y="10"/>
            <a:ext cx="12191999" cy="6857990"/>
          </a:xfrm>
          <a:prstGeom prst="rect">
            <a:avLst/>
          </a:prstGeom>
        </p:spPr>
      </p:pic>
      <p:sp>
        <p:nvSpPr>
          <p:cNvPr id="41" name="Rectangle 40">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F37BAD-A4F3-594A-8C9A-9A6678F6F77F}"/>
              </a:ext>
            </a:extLst>
          </p:cNvPr>
          <p:cNvSpPr>
            <a:spLocks noGrp="1"/>
          </p:cNvSpPr>
          <p:nvPr>
            <p:ph type="title"/>
          </p:nvPr>
        </p:nvSpPr>
        <p:spPr>
          <a:xfrm>
            <a:off x="321733" y="321733"/>
            <a:ext cx="11548532" cy="4229305"/>
          </a:xfrm>
        </p:spPr>
        <p:txBody>
          <a:bodyPr vert="horz" lIns="91440" tIns="45720" rIns="91440" bIns="45720" rtlCol="0" anchor="t">
            <a:normAutofit/>
          </a:bodyPr>
          <a:lstStyle/>
          <a:p>
            <a:r>
              <a:rPr lang="en-US" dirty="0">
                <a:solidFill>
                  <a:schemeClr val="bg1"/>
                </a:solidFill>
              </a:rPr>
              <a:t>Indicators being Analyzed</a:t>
            </a:r>
          </a:p>
        </p:txBody>
      </p:sp>
      <p:sp>
        <p:nvSpPr>
          <p:cNvPr id="43" name="Rectangle 42">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095" y="4702516"/>
            <a:ext cx="12191999" cy="2155484"/>
          </a:xfrm>
          <a:prstGeom prst="rect">
            <a:avLst/>
          </a:prstGeom>
          <a:gradFill flip="none" rotWithShape="1">
            <a:gsLst>
              <a:gs pos="59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075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5" name="Picture 14" descr="Stock market graph on display">
            <a:extLst>
              <a:ext uri="{FF2B5EF4-FFF2-40B4-BE49-F238E27FC236}">
                <a16:creationId xmlns:a16="http://schemas.microsoft.com/office/drawing/2014/main" id="{9EF1020D-6EEC-400B-BCDC-87F9A7CC1648}"/>
              </a:ext>
            </a:extLst>
          </p:cNvPr>
          <p:cNvPicPr>
            <a:picLocks noChangeAspect="1"/>
          </p:cNvPicPr>
          <p:nvPr/>
        </p:nvPicPr>
        <p:blipFill rotWithShape="1">
          <a:blip r:embed="rId2"/>
          <a:srcRect t="3017"/>
          <a:stretch/>
        </p:blipFill>
        <p:spPr>
          <a:xfrm>
            <a:off x="-3047" y="10"/>
            <a:ext cx="12191999" cy="6857990"/>
          </a:xfrm>
          <a:prstGeom prst="rect">
            <a:avLst/>
          </a:prstGeom>
        </p:spPr>
      </p:pic>
      <p:sp>
        <p:nvSpPr>
          <p:cNvPr id="21" name="Rectangle 20">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DECCD0-61FC-F74B-8083-DDE6E7265295}"/>
              </a:ext>
            </a:extLst>
          </p:cNvPr>
          <p:cNvSpPr>
            <a:spLocks noGrp="1"/>
          </p:cNvSpPr>
          <p:nvPr>
            <p:ph type="title"/>
          </p:nvPr>
        </p:nvSpPr>
        <p:spPr>
          <a:xfrm>
            <a:off x="321733" y="321733"/>
            <a:ext cx="11548532" cy="4229305"/>
          </a:xfrm>
        </p:spPr>
        <p:txBody>
          <a:bodyPr vert="horz" lIns="91440" tIns="45720" rIns="91440" bIns="45720" rtlCol="0" anchor="t">
            <a:normAutofit/>
          </a:bodyPr>
          <a:lstStyle/>
          <a:p>
            <a:r>
              <a:rPr lang="en-US" dirty="0">
                <a:solidFill>
                  <a:schemeClr val="bg1"/>
                </a:solidFill>
              </a:rPr>
              <a:t>Simple Moving Average</a:t>
            </a:r>
          </a:p>
        </p:txBody>
      </p:sp>
      <p:sp>
        <p:nvSpPr>
          <p:cNvPr id="23" name="Rectangle 22">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095" y="4702516"/>
            <a:ext cx="12191999" cy="2155484"/>
          </a:xfrm>
          <a:prstGeom prst="rect">
            <a:avLst/>
          </a:prstGeom>
          <a:gradFill flip="none" rotWithShape="1">
            <a:gsLst>
              <a:gs pos="59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3202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22CF6-90AC-8A4F-954D-D03BCA4D525B}"/>
              </a:ext>
            </a:extLst>
          </p:cNvPr>
          <p:cNvSpPr>
            <a:spLocks noGrp="1"/>
          </p:cNvSpPr>
          <p:nvPr>
            <p:ph type="title"/>
          </p:nvPr>
        </p:nvSpPr>
        <p:spPr/>
        <p:txBody>
          <a:bodyPr/>
          <a:lstStyle/>
          <a:p>
            <a:r>
              <a:rPr lang="en-US" dirty="0"/>
              <a:t>SMA</a:t>
            </a:r>
          </a:p>
        </p:txBody>
      </p:sp>
      <p:sp>
        <p:nvSpPr>
          <p:cNvPr id="3" name="Content Placeholder 2">
            <a:extLst>
              <a:ext uri="{FF2B5EF4-FFF2-40B4-BE49-F238E27FC236}">
                <a16:creationId xmlns:a16="http://schemas.microsoft.com/office/drawing/2014/main" id="{8B13138F-1081-954F-B25F-179645911E66}"/>
              </a:ext>
            </a:extLst>
          </p:cNvPr>
          <p:cNvSpPr>
            <a:spLocks noGrp="1"/>
          </p:cNvSpPr>
          <p:nvPr>
            <p:ph idx="1"/>
          </p:nvPr>
        </p:nvSpPr>
        <p:spPr/>
        <p:txBody>
          <a:bodyPr>
            <a:normAutofit/>
          </a:bodyPr>
          <a:lstStyle/>
          <a:p>
            <a:pPr marL="0" indent="0">
              <a:buNone/>
            </a:pPr>
            <a:r>
              <a:rPr lang="en-US" sz="4000" b="1" dirty="0"/>
              <a:t>Calculates the mean of a given set of prices over the specific number of days in the past; i.e. over the previous 15/</a:t>
            </a:r>
            <a:r>
              <a:rPr lang="en-US" sz="4000" b="1" dirty="0">
                <a:highlight>
                  <a:srgbClr val="FFFF00"/>
                </a:highlight>
              </a:rPr>
              <a:t>30</a:t>
            </a:r>
            <a:r>
              <a:rPr lang="en-US" sz="4000" b="1" dirty="0"/>
              <a:t>/100/200 days.</a:t>
            </a:r>
          </a:p>
        </p:txBody>
      </p:sp>
      <p:sp>
        <p:nvSpPr>
          <p:cNvPr id="4" name="TextBox 3">
            <a:extLst>
              <a:ext uri="{FF2B5EF4-FFF2-40B4-BE49-F238E27FC236}">
                <a16:creationId xmlns:a16="http://schemas.microsoft.com/office/drawing/2014/main" id="{9F797486-CBC3-E541-A611-66BBF84564CC}"/>
              </a:ext>
            </a:extLst>
          </p:cNvPr>
          <p:cNvSpPr txBox="1"/>
          <p:nvPr/>
        </p:nvSpPr>
        <p:spPr>
          <a:xfrm>
            <a:off x="4366517" y="4726112"/>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349079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D2306AB6-9D65-4F8E-9FD7-C3F3A3DE39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Graph on document with pen">
            <a:extLst>
              <a:ext uri="{FF2B5EF4-FFF2-40B4-BE49-F238E27FC236}">
                <a16:creationId xmlns:a16="http://schemas.microsoft.com/office/drawing/2014/main" id="{7439F474-E0D9-427D-A8D0-B161176341DD}"/>
              </a:ext>
            </a:extLst>
          </p:cNvPr>
          <p:cNvPicPr>
            <a:picLocks noChangeAspect="1"/>
          </p:cNvPicPr>
          <p:nvPr/>
        </p:nvPicPr>
        <p:blipFill rotWithShape="1">
          <a:blip r:embed="rId2"/>
          <a:srcRect t="1510" b="14220"/>
          <a:stretch/>
        </p:blipFill>
        <p:spPr>
          <a:xfrm>
            <a:off x="20" y="10"/>
            <a:ext cx="12191980" cy="6857990"/>
          </a:xfrm>
          <a:prstGeom prst="rect">
            <a:avLst/>
          </a:prstGeom>
        </p:spPr>
      </p:pic>
      <p:sp>
        <p:nvSpPr>
          <p:cNvPr id="23" name="Freeform: Shape 22">
            <a:extLst>
              <a:ext uri="{FF2B5EF4-FFF2-40B4-BE49-F238E27FC236}">
                <a16:creationId xmlns:a16="http://schemas.microsoft.com/office/drawing/2014/main" id="{284C940E-7A1D-418E-A9E8-C9852CA8E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1255" y="2996261"/>
            <a:ext cx="6310745" cy="3861739"/>
          </a:xfrm>
          <a:custGeom>
            <a:avLst/>
            <a:gdLst>
              <a:gd name="connsiteX0" fmla="*/ 5172027 w 6310745"/>
              <a:gd name="connsiteY0" fmla="*/ 351902 h 3861739"/>
              <a:gd name="connsiteX1" fmla="*/ 5173047 w 6310745"/>
              <a:gd name="connsiteY1" fmla="*/ 352987 h 3861739"/>
              <a:gd name="connsiteX2" fmla="*/ 5177471 w 6310745"/>
              <a:gd name="connsiteY2" fmla="*/ 352581 h 3861739"/>
              <a:gd name="connsiteX3" fmla="*/ 2969865 w 6310745"/>
              <a:gd name="connsiteY3" fmla="*/ 91462 h 3861739"/>
              <a:gd name="connsiteX4" fmla="*/ 2918830 w 6310745"/>
              <a:gd name="connsiteY4" fmla="*/ 95401 h 3861739"/>
              <a:gd name="connsiteX5" fmla="*/ 1957331 w 6310745"/>
              <a:gd name="connsiteY5" fmla="*/ 323658 h 3861739"/>
              <a:gd name="connsiteX6" fmla="*/ 413011 w 6310745"/>
              <a:gd name="connsiteY6" fmla="*/ 1429370 h 3861739"/>
              <a:gd name="connsiteX7" fmla="*/ 88087 w 6310745"/>
              <a:gd name="connsiteY7" fmla="*/ 2204577 h 3861739"/>
              <a:gd name="connsiteX8" fmla="*/ 109862 w 6310745"/>
              <a:gd name="connsiteY8" fmla="*/ 2159496 h 3861739"/>
              <a:gd name="connsiteX9" fmla="*/ 566286 w 6310745"/>
              <a:gd name="connsiteY9" fmla="*/ 1369352 h 3861739"/>
              <a:gd name="connsiteX10" fmla="*/ 1648059 w 6310745"/>
              <a:gd name="connsiteY10" fmla="*/ 484837 h 3861739"/>
              <a:gd name="connsiteX11" fmla="*/ 2969865 w 6310745"/>
              <a:gd name="connsiteY11" fmla="*/ 91462 h 3861739"/>
              <a:gd name="connsiteX12" fmla="*/ 3495357 w 6310745"/>
              <a:gd name="connsiteY12" fmla="*/ 893 h 3861739"/>
              <a:gd name="connsiteX13" fmla="*/ 3941913 w 6310745"/>
              <a:gd name="connsiteY13" fmla="*/ 37963 h 3861739"/>
              <a:gd name="connsiteX14" fmla="*/ 5299614 w 6310745"/>
              <a:gd name="connsiteY14" fmla="*/ 324201 h 3861739"/>
              <a:gd name="connsiteX15" fmla="*/ 6213700 w 6310745"/>
              <a:gd name="connsiteY15" fmla="*/ 666307 h 3861739"/>
              <a:gd name="connsiteX16" fmla="*/ 6310745 w 6310745"/>
              <a:gd name="connsiteY16" fmla="*/ 718092 h 3861739"/>
              <a:gd name="connsiteX17" fmla="*/ 6310745 w 6310745"/>
              <a:gd name="connsiteY17" fmla="*/ 786964 h 3861739"/>
              <a:gd name="connsiteX18" fmla="*/ 6223734 w 6310745"/>
              <a:gd name="connsiteY18" fmla="*/ 739515 h 3861739"/>
              <a:gd name="connsiteX19" fmla="*/ 5436559 w 6310745"/>
              <a:gd name="connsiteY19" fmla="*/ 427942 h 3861739"/>
              <a:gd name="connsiteX20" fmla="*/ 5314925 w 6310745"/>
              <a:gd name="connsiteY20" fmla="*/ 390465 h 3861739"/>
              <a:gd name="connsiteX21" fmla="*/ 5198564 w 6310745"/>
              <a:gd name="connsiteY21" fmla="*/ 357468 h 3861739"/>
              <a:gd name="connsiteX22" fmla="*/ 5826636 w 6310745"/>
              <a:gd name="connsiteY22" fmla="*/ 619266 h 3861739"/>
              <a:gd name="connsiteX23" fmla="*/ 6125359 w 6310745"/>
              <a:gd name="connsiteY23" fmla="*/ 778370 h 3861739"/>
              <a:gd name="connsiteX24" fmla="*/ 6310745 w 6310745"/>
              <a:gd name="connsiteY24" fmla="*/ 896973 h 3861739"/>
              <a:gd name="connsiteX25" fmla="*/ 6310745 w 6310745"/>
              <a:gd name="connsiteY25" fmla="*/ 3861739 h 3861739"/>
              <a:gd name="connsiteX26" fmla="*/ 974639 w 6310745"/>
              <a:gd name="connsiteY26" fmla="*/ 3861739 h 3861739"/>
              <a:gd name="connsiteX27" fmla="*/ 719986 w 6310745"/>
              <a:gd name="connsiteY27" fmla="*/ 3659957 h 3861739"/>
              <a:gd name="connsiteX28" fmla="*/ 299202 w 6310745"/>
              <a:gd name="connsiteY28" fmla="*/ 3177626 h 3861739"/>
              <a:gd name="connsiteX29" fmla="*/ 52873 w 6310745"/>
              <a:gd name="connsiteY29" fmla="*/ 2564820 h 3861739"/>
              <a:gd name="connsiteX30" fmla="*/ 21743 w 6310745"/>
              <a:gd name="connsiteY30" fmla="*/ 2457276 h 3861739"/>
              <a:gd name="connsiteX31" fmla="*/ 15788 w 6310745"/>
              <a:gd name="connsiteY31" fmla="*/ 2193035 h 3861739"/>
              <a:gd name="connsiteX32" fmla="*/ 1087523 w 6310745"/>
              <a:gd name="connsiteY32" fmla="*/ 695306 h 3861739"/>
              <a:gd name="connsiteX33" fmla="*/ 2765215 w 6310745"/>
              <a:gd name="connsiteY33" fmla="*/ 56158 h 3861739"/>
              <a:gd name="connsiteX34" fmla="*/ 3120078 w 6310745"/>
              <a:gd name="connsiteY34" fmla="*/ 15422 h 3861739"/>
              <a:gd name="connsiteX35" fmla="*/ 3495357 w 6310745"/>
              <a:gd name="connsiteY35" fmla="*/ 893 h 386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10745" h="3861739">
                <a:moveTo>
                  <a:pt x="5172027" y="351902"/>
                </a:moveTo>
                <a:cubicBezTo>
                  <a:pt x="5172027" y="351902"/>
                  <a:pt x="5172027" y="352852"/>
                  <a:pt x="5173047" y="352987"/>
                </a:cubicBezTo>
                <a:lnTo>
                  <a:pt x="5177471" y="352581"/>
                </a:lnTo>
                <a:close/>
                <a:moveTo>
                  <a:pt x="2969865" y="91462"/>
                </a:moveTo>
                <a:cubicBezTo>
                  <a:pt x="2952701" y="89711"/>
                  <a:pt x="2935264" y="91055"/>
                  <a:pt x="2918830" y="95401"/>
                </a:cubicBezTo>
                <a:cubicBezTo>
                  <a:pt x="2586081" y="133611"/>
                  <a:pt x="2262146" y="210506"/>
                  <a:pt x="1957331" y="323658"/>
                </a:cubicBezTo>
                <a:cubicBezTo>
                  <a:pt x="1300170" y="565494"/>
                  <a:pt x="773488" y="924243"/>
                  <a:pt x="413011" y="1429370"/>
                </a:cubicBezTo>
                <a:cubicBezTo>
                  <a:pt x="241125" y="1667934"/>
                  <a:pt x="130650" y="1931482"/>
                  <a:pt x="88087" y="2204577"/>
                </a:cubicBezTo>
                <a:cubicBezTo>
                  <a:pt x="96253" y="2189777"/>
                  <a:pt x="103398" y="2174704"/>
                  <a:pt x="109862" y="2159496"/>
                </a:cubicBezTo>
                <a:cubicBezTo>
                  <a:pt x="227584" y="1883441"/>
                  <a:pt x="374053" y="1617978"/>
                  <a:pt x="566286" y="1369352"/>
                </a:cubicBezTo>
                <a:cubicBezTo>
                  <a:pt x="843916" y="1009789"/>
                  <a:pt x="1197929" y="710108"/>
                  <a:pt x="1648059" y="484837"/>
                </a:cubicBezTo>
                <a:cubicBezTo>
                  <a:pt x="2053957" y="281700"/>
                  <a:pt x="2497621" y="159899"/>
                  <a:pt x="2969865" y="91462"/>
                </a:cubicBezTo>
                <a:close/>
                <a:moveTo>
                  <a:pt x="3495357" y="893"/>
                </a:moveTo>
                <a:cubicBezTo>
                  <a:pt x="3633661" y="-4539"/>
                  <a:pt x="3787957" y="15693"/>
                  <a:pt x="3941913" y="37963"/>
                </a:cubicBezTo>
                <a:cubicBezTo>
                  <a:pt x="4403949" y="104770"/>
                  <a:pt x="4858161" y="195339"/>
                  <a:pt x="5299614" y="324201"/>
                </a:cubicBezTo>
                <a:cubicBezTo>
                  <a:pt x="5617945" y="417079"/>
                  <a:pt x="5925559" y="526685"/>
                  <a:pt x="6213700" y="666307"/>
                </a:cubicBezTo>
                <a:lnTo>
                  <a:pt x="6310745" y="718092"/>
                </a:lnTo>
                <a:lnTo>
                  <a:pt x="6310745" y="786964"/>
                </a:lnTo>
                <a:lnTo>
                  <a:pt x="6223734" y="739515"/>
                </a:lnTo>
                <a:cubicBezTo>
                  <a:pt x="5975170" y="615379"/>
                  <a:pt x="5710361" y="515015"/>
                  <a:pt x="5436559" y="427942"/>
                </a:cubicBezTo>
                <a:cubicBezTo>
                  <a:pt x="5396292" y="415002"/>
                  <a:pt x="5355753" y="402509"/>
                  <a:pt x="5314925" y="390465"/>
                </a:cubicBezTo>
                <a:cubicBezTo>
                  <a:pt x="5276307" y="379059"/>
                  <a:pt x="5237351" y="368468"/>
                  <a:pt x="5198564" y="357468"/>
                </a:cubicBezTo>
                <a:cubicBezTo>
                  <a:pt x="5414393" y="434473"/>
                  <a:pt x="5624129" y="521907"/>
                  <a:pt x="5826636" y="619266"/>
                </a:cubicBezTo>
                <a:cubicBezTo>
                  <a:pt x="5929344" y="669507"/>
                  <a:pt x="6029097" y="722388"/>
                  <a:pt x="6125359" y="778370"/>
                </a:cubicBezTo>
                <a:lnTo>
                  <a:pt x="6310745" y="896973"/>
                </a:lnTo>
                <a:lnTo>
                  <a:pt x="6310745" y="3861739"/>
                </a:lnTo>
                <a:lnTo>
                  <a:pt x="974639" y="3861739"/>
                </a:lnTo>
                <a:lnTo>
                  <a:pt x="719986" y="3659957"/>
                </a:lnTo>
                <a:cubicBezTo>
                  <a:pt x="556844" y="3515259"/>
                  <a:pt x="415052" y="3355506"/>
                  <a:pt x="299202" y="3177626"/>
                </a:cubicBezTo>
                <a:cubicBezTo>
                  <a:pt x="173197" y="2986301"/>
                  <a:pt x="89840" y="2778941"/>
                  <a:pt x="52873" y="2564820"/>
                </a:cubicBezTo>
                <a:cubicBezTo>
                  <a:pt x="46170" y="2528361"/>
                  <a:pt x="35760" y="2492390"/>
                  <a:pt x="21743" y="2457276"/>
                </a:cubicBezTo>
                <a:cubicBezTo>
                  <a:pt x="-12282" y="2369287"/>
                  <a:pt x="-34" y="2280753"/>
                  <a:pt x="15788" y="2193035"/>
                </a:cubicBezTo>
                <a:cubicBezTo>
                  <a:pt x="125343" y="1581179"/>
                  <a:pt x="505554" y="1091397"/>
                  <a:pt x="1087523" y="695306"/>
                </a:cubicBezTo>
                <a:cubicBezTo>
                  <a:pt x="1574397" y="363308"/>
                  <a:pt x="2138335" y="155961"/>
                  <a:pt x="2765215" y="56158"/>
                </a:cubicBezTo>
                <a:cubicBezTo>
                  <a:pt x="2882595" y="37419"/>
                  <a:pt x="3000997" y="24655"/>
                  <a:pt x="3120078" y="15422"/>
                </a:cubicBezTo>
                <a:cubicBezTo>
                  <a:pt x="3239161" y="6188"/>
                  <a:pt x="3356711" y="2250"/>
                  <a:pt x="3495357" y="893"/>
                </a:cubicBezTo>
                <a:close/>
              </a:path>
            </a:pathLst>
          </a:custGeom>
          <a:solidFill>
            <a:srgbClr val="4C81B4">
              <a:alpha val="91000"/>
            </a:srgbClr>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EA451EA1-1369-8E4B-9428-C68323EB4B53}"/>
              </a:ext>
            </a:extLst>
          </p:cNvPr>
          <p:cNvSpPr>
            <a:spLocks noGrp="1"/>
          </p:cNvSpPr>
          <p:nvPr>
            <p:ph type="title"/>
          </p:nvPr>
        </p:nvSpPr>
        <p:spPr>
          <a:xfrm>
            <a:off x="7004878" y="3732208"/>
            <a:ext cx="4574851" cy="1390218"/>
          </a:xfrm>
        </p:spPr>
        <p:txBody>
          <a:bodyPr vert="horz" lIns="91440" tIns="45720" rIns="91440" bIns="45720" rtlCol="0" anchor="b">
            <a:normAutofit/>
          </a:bodyPr>
          <a:lstStyle/>
          <a:p>
            <a:pPr algn="ctr">
              <a:lnSpc>
                <a:spcPct val="90000"/>
              </a:lnSpc>
            </a:pPr>
            <a:r>
              <a:rPr lang="en-US" sz="4400">
                <a:solidFill>
                  <a:schemeClr val="bg1"/>
                </a:solidFill>
              </a:rPr>
              <a:t>Exponential Moving Average</a:t>
            </a:r>
          </a:p>
        </p:txBody>
      </p:sp>
      <p:sp>
        <p:nvSpPr>
          <p:cNvPr id="25" name="Rectangle 6">
            <a:extLst>
              <a:ext uri="{FF2B5EF4-FFF2-40B4-BE49-F238E27FC236}">
                <a16:creationId xmlns:a16="http://schemas.microsoft.com/office/drawing/2014/main" id="{72E0F698-EDF5-464C-B466-8D34B8AF17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9179" y="5344820"/>
            <a:ext cx="3994793" cy="27432"/>
          </a:xfrm>
          <a:custGeom>
            <a:avLst/>
            <a:gdLst>
              <a:gd name="connsiteX0" fmla="*/ 0 w 3994793"/>
              <a:gd name="connsiteY0" fmla="*/ 0 h 27432"/>
              <a:gd name="connsiteX1" fmla="*/ 745695 w 3994793"/>
              <a:gd name="connsiteY1" fmla="*/ 0 h 27432"/>
              <a:gd name="connsiteX2" fmla="*/ 1451441 w 3994793"/>
              <a:gd name="connsiteY2" fmla="*/ 0 h 27432"/>
              <a:gd name="connsiteX3" fmla="*/ 2157188 w 3994793"/>
              <a:gd name="connsiteY3" fmla="*/ 0 h 27432"/>
              <a:gd name="connsiteX4" fmla="*/ 2703143 w 3994793"/>
              <a:gd name="connsiteY4" fmla="*/ 0 h 27432"/>
              <a:gd name="connsiteX5" fmla="*/ 3289046 w 3994793"/>
              <a:gd name="connsiteY5" fmla="*/ 0 h 27432"/>
              <a:gd name="connsiteX6" fmla="*/ 3994793 w 3994793"/>
              <a:gd name="connsiteY6" fmla="*/ 0 h 27432"/>
              <a:gd name="connsiteX7" fmla="*/ 3994793 w 3994793"/>
              <a:gd name="connsiteY7" fmla="*/ 27432 h 27432"/>
              <a:gd name="connsiteX8" fmla="*/ 3328994 w 3994793"/>
              <a:gd name="connsiteY8" fmla="*/ 27432 h 27432"/>
              <a:gd name="connsiteX9" fmla="*/ 2783039 w 3994793"/>
              <a:gd name="connsiteY9" fmla="*/ 27432 h 27432"/>
              <a:gd name="connsiteX10" fmla="*/ 2237084 w 3994793"/>
              <a:gd name="connsiteY10" fmla="*/ 27432 h 27432"/>
              <a:gd name="connsiteX11" fmla="*/ 1531337 w 3994793"/>
              <a:gd name="connsiteY11" fmla="*/ 27432 h 27432"/>
              <a:gd name="connsiteX12" fmla="*/ 945434 w 3994793"/>
              <a:gd name="connsiteY12" fmla="*/ 27432 h 27432"/>
              <a:gd name="connsiteX13" fmla="*/ 0 w 3994793"/>
              <a:gd name="connsiteY13" fmla="*/ 27432 h 27432"/>
              <a:gd name="connsiteX14" fmla="*/ 0 w 3994793"/>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94793" h="27432" fill="none" extrusionOk="0">
                <a:moveTo>
                  <a:pt x="0" y="0"/>
                </a:moveTo>
                <a:cubicBezTo>
                  <a:pt x="285474" y="-22732"/>
                  <a:pt x="421546" y="-1893"/>
                  <a:pt x="745695" y="0"/>
                </a:cubicBezTo>
                <a:cubicBezTo>
                  <a:pt x="1069844" y="1893"/>
                  <a:pt x="1267051" y="4066"/>
                  <a:pt x="1451441" y="0"/>
                </a:cubicBezTo>
                <a:cubicBezTo>
                  <a:pt x="1635831" y="-4066"/>
                  <a:pt x="1865269" y="3287"/>
                  <a:pt x="2157188" y="0"/>
                </a:cubicBezTo>
                <a:cubicBezTo>
                  <a:pt x="2449107" y="-3287"/>
                  <a:pt x="2473776" y="-12720"/>
                  <a:pt x="2703143" y="0"/>
                </a:cubicBezTo>
                <a:cubicBezTo>
                  <a:pt x="2932510" y="12720"/>
                  <a:pt x="3023998" y="17286"/>
                  <a:pt x="3289046" y="0"/>
                </a:cubicBezTo>
                <a:cubicBezTo>
                  <a:pt x="3554094" y="-17286"/>
                  <a:pt x="3836668" y="10296"/>
                  <a:pt x="3994793" y="0"/>
                </a:cubicBezTo>
                <a:cubicBezTo>
                  <a:pt x="3993836" y="8431"/>
                  <a:pt x="3994444" y="14612"/>
                  <a:pt x="3994793" y="27432"/>
                </a:cubicBezTo>
                <a:cubicBezTo>
                  <a:pt x="3751330" y="45147"/>
                  <a:pt x="3618521" y="7232"/>
                  <a:pt x="3328994" y="27432"/>
                </a:cubicBezTo>
                <a:cubicBezTo>
                  <a:pt x="3039467" y="47632"/>
                  <a:pt x="2908653" y="25202"/>
                  <a:pt x="2783039" y="27432"/>
                </a:cubicBezTo>
                <a:cubicBezTo>
                  <a:pt x="2657426" y="29662"/>
                  <a:pt x="2373985" y="40038"/>
                  <a:pt x="2237084" y="27432"/>
                </a:cubicBezTo>
                <a:cubicBezTo>
                  <a:pt x="2100183" y="14826"/>
                  <a:pt x="1862145" y="31781"/>
                  <a:pt x="1531337" y="27432"/>
                </a:cubicBezTo>
                <a:cubicBezTo>
                  <a:pt x="1200529" y="23083"/>
                  <a:pt x="1153029" y="12124"/>
                  <a:pt x="945434" y="27432"/>
                </a:cubicBezTo>
                <a:cubicBezTo>
                  <a:pt x="737839" y="42740"/>
                  <a:pt x="371500" y="-18970"/>
                  <a:pt x="0" y="27432"/>
                </a:cubicBezTo>
                <a:cubicBezTo>
                  <a:pt x="226" y="18208"/>
                  <a:pt x="-648" y="12891"/>
                  <a:pt x="0" y="0"/>
                </a:cubicBezTo>
                <a:close/>
              </a:path>
              <a:path w="3994793" h="27432" stroke="0" extrusionOk="0">
                <a:moveTo>
                  <a:pt x="0" y="0"/>
                </a:moveTo>
                <a:cubicBezTo>
                  <a:pt x="233202" y="14567"/>
                  <a:pt x="387388" y="28518"/>
                  <a:pt x="625851" y="0"/>
                </a:cubicBezTo>
                <a:cubicBezTo>
                  <a:pt x="864314" y="-28518"/>
                  <a:pt x="1027047" y="-26118"/>
                  <a:pt x="1171806" y="0"/>
                </a:cubicBezTo>
                <a:cubicBezTo>
                  <a:pt x="1316566" y="26118"/>
                  <a:pt x="1639655" y="-2490"/>
                  <a:pt x="1917501" y="0"/>
                </a:cubicBezTo>
                <a:cubicBezTo>
                  <a:pt x="2195348" y="2490"/>
                  <a:pt x="2328758" y="19053"/>
                  <a:pt x="2543352" y="0"/>
                </a:cubicBezTo>
                <a:cubicBezTo>
                  <a:pt x="2757946" y="-19053"/>
                  <a:pt x="3028913" y="23876"/>
                  <a:pt x="3169202" y="0"/>
                </a:cubicBezTo>
                <a:cubicBezTo>
                  <a:pt x="3309491" y="-23876"/>
                  <a:pt x="3706249" y="-31775"/>
                  <a:pt x="3994793" y="0"/>
                </a:cubicBezTo>
                <a:cubicBezTo>
                  <a:pt x="3993438" y="9524"/>
                  <a:pt x="3993591" y="13975"/>
                  <a:pt x="3994793" y="27432"/>
                </a:cubicBezTo>
                <a:cubicBezTo>
                  <a:pt x="3717302" y="841"/>
                  <a:pt x="3475105" y="20835"/>
                  <a:pt x="3328994" y="27432"/>
                </a:cubicBezTo>
                <a:cubicBezTo>
                  <a:pt x="3182883" y="34029"/>
                  <a:pt x="3048913" y="25304"/>
                  <a:pt x="2783039" y="27432"/>
                </a:cubicBezTo>
                <a:cubicBezTo>
                  <a:pt x="2517165" y="29560"/>
                  <a:pt x="2371663" y="19960"/>
                  <a:pt x="2117240" y="27432"/>
                </a:cubicBezTo>
                <a:cubicBezTo>
                  <a:pt x="1862817" y="34904"/>
                  <a:pt x="1771642" y="53179"/>
                  <a:pt x="1451441" y="27432"/>
                </a:cubicBezTo>
                <a:cubicBezTo>
                  <a:pt x="1131240" y="1685"/>
                  <a:pt x="1013354" y="33667"/>
                  <a:pt x="825591" y="27432"/>
                </a:cubicBezTo>
                <a:cubicBezTo>
                  <a:pt x="637828" y="21198"/>
                  <a:pt x="270465" y="28145"/>
                  <a:pt x="0" y="27432"/>
                </a:cubicBezTo>
                <a:cubicBezTo>
                  <a:pt x="-800" y="16780"/>
                  <a:pt x="-583" y="1291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1895885"/>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12079</TotalTime>
  <Words>788</Words>
  <Application>Microsoft Macintosh PowerPoint</Application>
  <PresentationFormat>Widescreen</PresentationFormat>
  <Paragraphs>51</Paragraphs>
  <Slides>27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Modern Love</vt:lpstr>
      <vt:lpstr>The Hand</vt:lpstr>
      <vt:lpstr>SketchyVTI</vt:lpstr>
      <vt:lpstr>Rice University FinTech  Project One:  Botley Fool  (Automated Technical Analysis &amp; Trading)</vt:lpstr>
      <vt:lpstr>Motivation &amp;Summary</vt:lpstr>
      <vt:lpstr>Hypothesis and Goal</vt:lpstr>
      <vt:lpstr>How to get the data to find which indicators are the most reliable?</vt:lpstr>
      <vt:lpstr>Most Commonly Used Technical Indicators</vt:lpstr>
      <vt:lpstr>Indicators being Analyzed</vt:lpstr>
      <vt:lpstr>Simple Moving Average</vt:lpstr>
      <vt:lpstr>SMA</vt:lpstr>
      <vt:lpstr>Exponential Moving Average</vt:lpstr>
      <vt:lpstr>EMA</vt:lpstr>
      <vt:lpstr>Moving Average Convergence Divergence</vt:lpstr>
      <vt:lpstr>MACD indicator </vt:lpstr>
      <vt:lpstr>MACD continued</vt:lpstr>
      <vt:lpstr>Relative Strength Index</vt:lpstr>
      <vt:lpstr>RSI</vt:lpstr>
      <vt:lpstr>Bollinger Bands</vt:lpstr>
      <vt:lpstr>Bollinger Bands</vt:lpstr>
      <vt:lpstr>Data Analysis Indicators with Interactive plots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Dure, Maurice-Hans</dc:creator>
  <cp:lastModifiedBy>Dure, Maurice-Hans</cp:lastModifiedBy>
  <cp:revision>11</cp:revision>
  <dcterms:created xsi:type="dcterms:W3CDTF">2021-02-09T03:05:34Z</dcterms:created>
  <dcterms:modified xsi:type="dcterms:W3CDTF">2021-02-24T22:22:03Z</dcterms:modified>
</cp:coreProperties>
</file>

<file path=docProps/thumbnail.jpeg>
</file>